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8" r:id="rId2"/>
    <p:sldId id="257" r:id="rId3"/>
    <p:sldId id="293" r:id="rId4"/>
    <p:sldId id="294" r:id="rId5"/>
    <p:sldId id="295" r:id="rId6"/>
    <p:sldId id="296" r:id="rId7"/>
    <p:sldId id="297" r:id="rId8"/>
    <p:sldId id="299" r:id="rId9"/>
    <p:sldId id="298" r:id="rId10"/>
    <p:sldId id="300" r:id="rId11"/>
    <p:sldId id="301" r:id="rId12"/>
    <p:sldId id="304" r:id="rId13"/>
    <p:sldId id="302" r:id="rId14"/>
    <p:sldId id="303" r:id="rId15"/>
    <p:sldId id="305" r:id="rId16"/>
    <p:sldId id="306" r:id="rId17"/>
    <p:sldId id="318" r:id="rId18"/>
    <p:sldId id="307" r:id="rId19"/>
    <p:sldId id="308" r:id="rId20"/>
    <p:sldId id="309" r:id="rId21"/>
    <p:sldId id="310" r:id="rId22"/>
    <p:sldId id="311" r:id="rId23"/>
    <p:sldId id="312" r:id="rId24"/>
    <p:sldId id="313" r:id="rId25"/>
    <p:sldId id="314" r:id="rId26"/>
    <p:sldId id="319" r:id="rId27"/>
    <p:sldId id="316" r:id="rId28"/>
    <p:sldId id="315" r:id="rId29"/>
    <p:sldId id="317" r:id="rId30"/>
    <p:sldId id="320" r:id="rId31"/>
    <p:sldId id="321" r:id="rId32"/>
    <p:sldId id="322" r:id="rId33"/>
    <p:sldId id="323" r:id="rId34"/>
    <p:sldId id="324" r:id="rId35"/>
    <p:sldId id="325" r:id="rId36"/>
    <p:sldId id="326" r:id="rId37"/>
    <p:sldId id="292"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1C1"/>
    <a:srgbClr val="FDF7F4"/>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564" autoAdjust="0"/>
  </p:normalViewPr>
  <p:slideViewPr>
    <p:cSldViewPr>
      <p:cViewPr varScale="1">
        <p:scale>
          <a:sx n="80" d="100"/>
          <a:sy n="80" d="100"/>
        </p:scale>
        <p:origin x="782" y="6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D59E4-FC23-4F4A-884F-E63D27E1A1F5}" type="datetimeFigureOut">
              <a:rPr lang="en-US" smtClean="0"/>
              <a:t>7/12/2024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DAD6C-F92C-43F7-BDF4-169515A330FD}" type="slidenum">
              <a:rPr lang="en-US" smtClean="0"/>
              <a:t>‹#›</a:t>
            </a:fld>
            <a:endParaRPr lang="en-US"/>
          </a:p>
        </p:txBody>
      </p:sp>
    </p:spTree>
    <p:extLst>
      <p:ext uri="{BB962C8B-B14F-4D97-AF65-F5344CB8AC3E}">
        <p14:creationId xmlns:p14="http://schemas.microsoft.com/office/powerpoint/2010/main" val="93676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37</a:t>
            </a:fld>
            <a:endParaRPr lang="en-US"/>
          </a:p>
        </p:txBody>
      </p:sp>
    </p:spTree>
    <p:extLst>
      <p:ext uri="{BB962C8B-B14F-4D97-AF65-F5344CB8AC3E}">
        <p14:creationId xmlns:p14="http://schemas.microsoft.com/office/powerpoint/2010/main" val="300548432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CF0105-7B46-A843-88A9-9DF1ACBC9C1E}"/>
              </a:ext>
            </a:extLst>
          </p:cNvPr>
          <p:cNvSpPr/>
          <p:nvPr userDrawn="1"/>
        </p:nvSpPr>
        <p:spPr>
          <a:xfrm>
            <a:off x="0" y="6140662"/>
            <a:ext cx="12192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sp>
        <p:nvSpPr>
          <p:cNvPr id="2" name="Title 1"/>
          <p:cNvSpPr>
            <a:spLocks noGrp="1"/>
          </p:cNvSpPr>
          <p:nvPr>
            <p:ph type="ctrTitle"/>
          </p:nvPr>
        </p:nvSpPr>
        <p:spPr>
          <a:xfrm>
            <a:off x="914400" y="2286000"/>
            <a:ext cx="10363200" cy="1314451"/>
          </a:xfrm>
        </p:spPr>
        <p:txBody>
          <a:bodyPr/>
          <a:lstStyle>
            <a:lvl1pPr>
              <a:defRPr b="1">
                <a:solidFill>
                  <a:srgbClr val="0070C0"/>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1088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35" name="AutoShape 11"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1037" name="AutoShape 13"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7" name="Rectangle 6">
            <a:extLst>
              <a:ext uri="{FF2B5EF4-FFF2-40B4-BE49-F238E27FC236}">
                <a16:creationId xmlns:a16="http://schemas.microsoft.com/office/drawing/2014/main" id="{01C80DC6-84A0-1340-A0F6-9252E4184714}"/>
              </a:ext>
            </a:extLst>
          </p:cNvPr>
          <p:cNvSpPr/>
          <p:nvPr userDrawn="1"/>
        </p:nvSpPr>
        <p:spPr>
          <a:xfrm>
            <a:off x="0" y="7937"/>
            <a:ext cx="12192000" cy="242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pic>
        <p:nvPicPr>
          <p:cNvPr id="2049" name="Picture 1" descr="page27image36985344">
            <a:extLst>
              <a:ext uri="{FF2B5EF4-FFF2-40B4-BE49-F238E27FC236}">
                <a16:creationId xmlns:a16="http://schemas.microsoft.com/office/drawing/2014/main" id="{F1A0B278-3C5C-B54D-8FBD-3FB123A6FF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67800" y="657744"/>
            <a:ext cx="2895600" cy="9652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6EBA07CD-43C4-6847-9526-1E99807375A4}"/>
              </a:ext>
            </a:extLst>
          </p:cNvPr>
          <p:cNvPicPr>
            <a:picLocks noChangeAspect="1"/>
          </p:cNvPicPr>
          <p:nvPr userDrawn="1"/>
        </p:nvPicPr>
        <p:blipFill>
          <a:blip r:embed="rId3"/>
          <a:stretch>
            <a:fillRect/>
          </a:stretch>
        </p:blipFill>
        <p:spPr>
          <a:xfrm>
            <a:off x="101600" y="287903"/>
            <a:ext cx="3098800" cy="2006417"/>
          </a:xfrm>
          <a:prstGeom prst="rect">
            <a:avLst/>
          </a:prstGeom>
        </p:spPr>
      </p:pic>
      <p:grpSp>
        <p:nvGrpSpPr>
          <p:cNvPr id="19" name="Group 18">
            <a:extLst>
              <a:ext uri="{FF2B5EF4-FFF2-40B4-BE49-F238E27FC236}">
                <a16:creationId xmlns:a16="http://schemas.microsoft.com/office/drawing/2014/main" id="{854FFC4E-2EE0-9C48-BBC0-E95FAE294367}"/>
              </a:ext>
            </a:extLst>
          </p:cNvPr>
          <p:cNvGrpSpPr/>
          <p:nvPr userDrawn="1"/>
        </p:nvGrpSpPr>
        <p:grpSpPr>
          <a:xfrm>
            <a:off x="3118889" y="5950256"/>
            <a:ext cx="5618711" cy="899608"/>
            <a:chOff x="3086395" y="5958392"/>
            <a:chExt cx="5618711" cy="899608"/>
          </a:xfrm>
        </p:grpSpPr>
        <p:pic>
          <p:nvPicPr>
            <p:cNvPr id="20" name="Picture 2" descr="E:\Kathmandu_University_Logo.png">
              <a:extLst>
                <a:ext uri="{FF2B5EF4-FFF2-40B4-BE49-F238E27FC236}">
                  <a16:creationId xmlns:a16="http://schemas.microsoft.com/office/drawing/2014/main" id="{F5531B43-86CC-1842-A5C3-0093C775B148}"/>
                </a:ext>
              </a:extLst>
            </p:cNvPr>
            <p:cNvPicPr>
              <a:picLocks noChangeAspect="1" noChangeArrowheads="1"/>
            </p:cNvPicPr>
            <p:nvPr userDrawn="1"/>
          </p:nvPicPr>
          <p:blipFill>
            <a:blip r:embed="rId4" cstate="print"/>
            <a:srcRect/>
            <a:stretch>
              <a:fillRect/>
            </a:stretch>
          </p:blipFill>
          <p:spPr bwMode="auto">
            <a:xfrm>
              <a:off x="5618719" y="5958392"/>
              <a:ext cx="878730" cy="845341"/>
            </a:xfrm>
            <a:prstGeom prst="rect">
              <a:avLst/>
            </a:prstGeom>
            <a:noFill/>
          </p:spPr>
        </p:pic>
        <p:pic>
          <p:nvPicPr>
            <p:cNvPr id="21" name="Picture 5" descr="File:Aalto University logo.svg - Wikimedia Commons">
              <a:extLst>
                <a:ext uri="{FF2B5EF4-FFF2-40B4-BE49-F238E27FC236}">
                  <a16:creationId xmlns:a16="http://schemas.microsoft.com/office/drawing/2014/main" id="{B2F436B0-25BA-3645-BE44-0090D39F2D2A}"/>
                </a:ext>
              </a:extLst>
            </p:cNvPr>
            <p:cNvPicPr>
              <a:picLocks noChangeAspect="1" noChangeArrowheads="1"/>
            </p:cNvPicPr>
            <p:nvPr userDrawn="1"/>
          </p:nvPicPr>
          <p:blipFill>
            <a:blip r:embed="rId5" cstate="print"/>
            <a:srcRect/>
            <a:stretch>
              <a:fillRect/>
            </a:stretch>
          </p:blipFill>
          <p:spPr bwMode="auto">
            <a:xfrm>
              <a:off x="3086395" y="6028606"/>
              <a:ext cx="1171419" cy="804417"/>
            </a:xfrm>
            <a:prstGeom prst="rect">
              <a:avLst/>
            </a:prstGeom>
            <a:noFill/>
          </p:spPr>
        </p:pic>
        <p:pic>
          <p:nvPicPr>
            <p:cNvPr id="22" name="Picture 7" descr="Logos, slides, good practice of using the official name and the short name  TalTech">
              <a:extLst>
                <a:ext uri="{FF2B5EF4-FFF2-40B4-BE49-F238E27FC236}">
                  <a16:creationId xmlns:a16="http://schemas.microsoft.com/office/drawing/2014/main" id="{36965192-D524-EC41-AC26-57280394C1C9}"/>
                </a:ext>
              </a:extLst>
            </p:cNvPr>
            <p:cNvPicPr>
              <a:picLocks noChangeAspect="1" noChangeArrowheads="1"/>
            </p:cNvPicPr>
            <p:nvPr userDrawn="1"/>
          </p:nvPicPr>
          <p:blipFill>
            <a:blip r:embed="rId6" cstate="print"/>
            <a:srcRect/>
            <a:stretch>
              <a:fillRect/>
            </a:stretch>
          </p:blipFill>
          <p:spPr bwMode="auto">
            <a:xfrm>
              <a:off x="4261678" y="5960485"/>
              <a:ext cx="1357041" cy="897515"/>
            </a:xfrm>
            <a:prstGeom prst="rect">
              <a:avLst/>
            </a:prstGeom>
            <a:noFill/>
          </p:spPr>
        </p:pic>
        <p:pic>
          <p:nvPicPr>
            <p:cNvPr id="23" name="Picture 9" descr="Barun Multiple Campus :: Khandbari, Sankhuwasbha :: Best educational  institution in Khandbari, Sankhuwasbha">
              <a:extLst>
                <a:ext uri="{FF2B5EF4-FFF2-40B4-BE49-F238E27FC236}">
                  <a16:creationId xmlns:a16="http://schemas.microsoft.com/office/drawing/2014/main" id="{0B7EBB47-FE42-6E4B-99FF-7D2E7D2CBC9B}"/>
                </a:ext>
              </a:extLst>
            </p:cNvPr>
            <p:cNvPicPr>
              <a:picLocks noChangeAspect="1" noChangeArrowheads="1"/>
            </p:cNvPicPr>
            <p:nvPr userDrawn="1"/>
          </p:nvPicPr>
          <p:blipFill>
            <a:blip r:embed="rId7" cstate="print"/>
            <a:srcRect/>
            <a:stretch>
              <a:fillRect/>
            </a:stretch>
          </p:blipFill>
          <p:spPr bwMode="auto">
            <a:xfrm>
              <a:off x="6305507" y="6012658"/>
              <a:ext cx="1853815" cy="804417"/>
            </a:xfrm>
            <a:prstGeom prst="rect">
              <a:avLst/>
            </a:prstGeom>
            <a:noFill/>
          </p:spPr>
        </p:pic>
        <p:pic>
          <p:nvPicPr>
            <p:cNvPr id="24"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3EF2E694-EDAB-1C47-B91D-97425A5B9D76}"/>
                </a:ext>
              </a:extLst>
            </p:cNvPr>
            <p:cNvPicPr>
              <a:picLocks noChangeAspect="1" noChangeArrowheads="1"/>
            </p:cNvPicPr>
            <p:nvPr userDrawn="1"/>
          </p:nvPicPr>
          <p:blipFill>
            <a:blip r:embed="rId8" cstate="print"/>
            <a:srcRect/>
            <a:stretch>
              <a:fillRect/>
            </a:stretch>
          </p:blipFill>
          <p:spPr bwMode="auto">
            <a:xfrm>
              <a:off x="7772141" y="6048196"/>
              <a:ext cx="932965" cy="699724"/>
            </a:xfrm>
            <a:prstGeom prst="rect">
              <a:avLst/>
            </a:prstGeom>
            <a:noFill/>
          </p:spPr>
        </p:pic>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pic>
        <p:nvPicPr>
          <p:cNvPr id="1026" name="Picture 2" descr="page27image36985344">
            <a:extLst>
              <a:ext uri="{FF2B5EF4-FFF2-40B4-BE49-F238E27FC236}">
                <a16:creationId xmlns:a16="http://schemas.microsoft.com/office/drawing/2014/main" id="{1FD2B901-684B-9744-9E06-1E8BE856E11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725031" y="280711"/>
            <a:ext cx="2466969" cy="82232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944691" y="1605125"/>
            <a:ext cx="10525969" cy="4325275"/>
          </a:xfrm>
        </p:spPr>
        <p:txBody>
          <a:bodyPr/>
          <a:lstStyle>
            <a:lvl1pPr>
              <a:defRPr sz="2400">
                <a:solidFill>
                  <a:schemeClr val="tx1">
                    <a:lumMod val="65000"/>
                    <a:lumOff val="35000"/>
                  </a:schemeClr>
                </a:solidFill>
              </a:defRPr>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32806" y="6381063"/>
            <a:ext cx="2844800" cy="365125"/>
          </a:xfrm>
        </p:spPr>
        <p:txBody>
          <a:bodyPr/>
          <a:lstStyle>
            <a:lvl1pPr algn="ctr">
              <a:defRPr/>
            </a:lvl1pPr>
          </a:lstStyle>
          <a:p>
            <a:pPr algn="ctr"/>
            <a:fld id="{1D8BD707-D9CF-40AE-B4C6-C98DA3205C09}" type="datetimeFigureOut">
              <a:rPr lang="en-US" smtClean="0"/>
              <a:pPr algn="ctr"/>
              <a:t>7/12/2024</a:t>
            </a:fld>
            <a:endParaRPr lang="en-US"/>
          </a:p>
        </p:txBody>
      </p:sp>
      <p:sp>
        <p:nvSpPr>
          <p:cNvPr id="5" name="Footer Placeholder 4"/>
          <p:cNvSpPr>
            <a:spLocks noGrp="1"/>
          </p:cNvSpPr>
          <p:nvPr>
            <p:ph type="ftr" sz="quarter" idx="11"/>
          </p:nvPr>
        </p:nvSpPr>
        <p:spPr>
          <a:xfrm>
            <a:off x="4165600" y="6356350"/>
            <a:ext cx="3860800" cy="365125"/>
          </a:xfr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5" name="Rectangle 14">
            <a:extLst>
              <a:ext uri="{FF2B5EF4-FFF2-40B4-BE49-F238E27FC236}">
                <a16:creationId xmlns:a16="http://schemas.microsoft.com/office/drawing/2014/main" id="{76942F44-45F5-FC46-A08A-06F359F1BA6E}"/>
              </a:ext>
            </a:extLst>
          </p:cNvPr>
          <p:cNvSpPr/>
          <p:nvPr userDrawn="1"/>
        </p:nvSpPr>
        <p:spPr>
          <a:xfrm>
            <a:off x="0" y="0"/>
            <a:ext cx="12192000" cy="228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grpSp>
        <p:nvGrpSpPr>
          <p:cNvPr id="8" name="Group 7">
            <a:extLst>
              <a:ext uri="{FF2B5EF4-FFF2-40B4-BE49-F238E27FC236}">
                <a16:creationId xmlns:a16="http://schemas.microsoft.com/office/drawing/2014/main" id="{E848A920-1827-044A-AD33-6F3A30BFBBE8}"/>
              </a:ext>
            </a:extLst>
          </p:cNvPr>
          <p:cNvGrpSpPr/>
          <p:nvPr userDrawn="1"/>
        </p:nvGrpSpPr>
        <p:grpSpPr>
          <a:xfrm>
            <a:off x="3124200" y="5999555"/>
            <a:ext cx="5295605" cy="858445"/>
            <a:chOff x="3086395" y="5958392"/>
            <a:chExt cx="5618711" cy="899608"/>
          </a:xfrm>
        </p:grpSpPr>
        <p:pic>
          <p:nvPicPr>
            <p:cNvPr id="14" name="Picture 2" descr="E:\Kathmandu_University_Logo.png"/>
            <p:cNvPicPr>
              <a:picLocks noChangeAspect="1" noChangeArrowheads="1"/>
            </p:cNvPicPr>
            <p:nvPr userDrawn="1"/>
          </p:nvPicPr>
          <p:blipFill>
            <a:blip r:embed="rId3" cstate="print"/>
            <a:srcRect/>
            <a:stretch>
              <a:fillRect/>
            </a:stretch>
          </p:blipFill>
          <p:spPr bwMode="auto">
            <a:xfrm>
              <a:off x="5618719" y="5958392"/>
              <a:ext cx="878730" cy="845341"/>
            </a:xfrm>
            <a:prstGeom prst="rect">
              <a:avLst/>
            </a:prstGeom>
            <a:noFill/>
          </p:spPr>
        </p:pic>
        <p:pic>
          <p:nvPicPr>
            <p:cNvPr id="35" name="Picture 5" descr="File:Aalto University logo.svg - Wikimedia Commons">
              <a:extLst>
                <a:ext uri="{FF2B5EF4-FFF2-40B4-BE49-F238E27FC236}">
                  <a16:creationId xmlns:a16="http://schemas.microsoft.com/office/drawing/2014/main" id="{A23141AD-2BDB-8340-93D5-75482C428679}"/>
                </a:ext>
              </a:extLst>
            </p:cNvPr>
            <p:cNvPicPr>
              <a:picLocks noChangeAspect="1" noChangeArrowheads="1"/>
            </p:cNvPicPr>
            <p:nvPr userDrawn="1"/>
          </p:nvPicPr>
          <p:blipFill>
            <a:blip r:embed="rId4" cstate="print"/>
            <a:srcRect/>
            <a:stretch>
              <a:fillRect/>
            </a:stretch>
          </p:blipFill>
          <p:spPr bwMode="auto">
            <a:xfrm>
              <a:off x="3086395" y="6028606"/>
              <a:ext cx="1171419" cy="804417"/>
            </a:xfrm>
            <a:prstGeom prst="rect">
              <a:avLst/>
            </a:prstGeom>
            <a:noFill/>
          </p:spPr>
        </p:pic>
        <p:pic>
          <p:nvPicPr>
            <p:cNvPr id="36" name="Picture 7" descr="Logos, slides, good practice of using the official name and the short name  TalTech">
              <a:extLst>
                <a:ext uri="{FF2B5EF4-FFF2-40B4-BE49-F238E27FC236}">
                  <a16:creationId xmlns:a16="http://schemas.microsoft.com/office/drawing/2014/main" id="{3CDA02F4-F9F6-AA43-8FF1-D9801A8DBD41}"/>
                </a:ext>
              </a:extLst>
            </p:cNvPr>
            <p:cNvPicPr>
              <a:picLocks noChangeAspect="1" noChangeArrowheads="1"/>
            </p:cNvPicPr>
            <p:nvPr userDrawn="1"/>
          </p:nvPicPr>
          <p:blipFill>
            <a:blip r:embed="rId5" cstate="print"/>
            <a:srcRect/>
            <a:stretch>
              <a:fillRect/>
            </a:stretch>
          </p:blipFill>
          <p:spPr bwMode="auto">
            <a:xfrm>
              <a:off x="4261678" y="5960485"/>
              <a:ext cx="1357041" cy="897515"/>
            </a:xfrm>
            <a:prstGeom prst="rect">
              <a:avLst/>
            </a:prstGeom>
            <a:noFill/>
          </p:spPr>
        </p:pic>
        <p:pic>
          <p:nvPicPr>
            <p:cNvPr id="38" name="Picture 9" descr="Barun Multiple Campus :: Khandbari, Sankhuwasbha :: Best educational  institution in Khandbari, Sankhuwasbha">
              <a:extLst>
                <a:ext uri="{FF2B5EF4-FFF2-40B4-BE49-F238E27FC236}">
                  <a16:creationId xmlns:a16="http://schemas.microsoft.com/office/drawing/2014/main" id="{16ED7A43-7D5E-3C49-A943-F8EC8DEF1E02}"/>
                </a:ext>
              </a:extLst>
            </p:cNvPr>
            <p:cNvPicPr>
              <a:picLocks noChangeAspect="1" noChangeArrowheads="1"/>
            </p:cNvPicPr>
            <p:nvPr userDrawn="1"/>
          </p:nvPicPr>
          <p:blipFill>
            <a:blip r:embed="rId6" cstate="print"/>
            <a:srcRect/>
            <a:stretch>
              <a:fillRect/>
            </a:stretch>
          </p:blipFill>
          <p:spPr bwMode="auto">
            <a:xfrm>
              <a:off x="6305507" y="6012658"/>
              <a:ext cx="1853815" cy="804417"/>
            </a:xfrm>
            <a:prstGeom prst="rect">
              <a:avLst/>
            </a:prstGeom>
            <a:noFill/>
          </p:spPr>
        </p:pic>
        <p:pic>
          <p:nvPicPr>
            <p:cNvPr id="39"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D72B385F-A031-8C46-8412-B8954FC43A2E}"/>
                </a:ext>
              </a:extLst>
            </p:cNvPr>
            <p:cNvPicPr>
              <a:picLocks noChangeAspect="1" noChangeArrowheads="1"/>
            </p:cNvPicPr>
            <p:nvPr userDrawn="1"/>
          </p:nvPicPr>
          <p:blipFill>
            <a:blip r:embed="rId7" cstate="print"/>
            <a:srcRect/>
            <a:stretch>
              <a:fillRect/>
            </a:stretch>
          </p:blipFill>
          <p:spPr bwMode="auto">
            <a:xfrm>
              <a:off x="7772141" y="6048196"/>
              <a:ext cx="932965" cy="699724"/>
            </a:xfrm>
            <a:prstGeom prst="rect">
              <a:avLst/>
            </a:prstGeom>
            <a:noFill/>
          </p:spPr>
        </p:pic>
      </p:grpSp>
      <p:sp>
        <p:nvSpPr>
          <p:cNvPr id="2" name="Title 1"/>
          <p:cNvSpPr>
            <a:spLocks noGrp="1"/>
          </p:cNvSpPr>
          <p:nvPr>
            <p:ph type="title"/>
          </p:nvPr>
        </p:nvSpPr>
        <p:spPr>
          <a:xfrm>
            <a:off x="1817966" y="222520"/>
            <a:ext cx="7907065" cy="1313450"/>
          </a:xfrm>
        </p:spPr>
        <p:txBody>
          <a:bodyPr/>
          <a:lstStyle>
            <a:lvl1pPr>
              <a:defRPr>
                <a:solidFill>
                  <a:srgbClr val="0070C0"/>
                </a:solidFill>
              </a:defRPr>
            </a:lvl1pPr>
          </a:lstStyle>
          <a:p>
            <a:r>
              <a:rPr lang="en-US" dirty="0"/>
              <a:t>Click to edit Master title style</a:t>
            </a:r>
          </a:p>
        </p:txBody>
      </p:sp>
      <p:pic>
        <p:nvPicPr>
          <p:cNvPr id="16" name="Picture 15">
            <a:extLst>
              <a:ext uri="{FF2B5EF4-FFF2-40B4-BE49-F238E27FC236}">
                <a16:creationId xmlns:a16="http://schemas.microsoft.com/office/drawing/2014/main" id="{0B67700B-C259-4444-969D-45D11352D933}"/>
              </a:ext>
            </a:extLst>
          </p:cNvPr>
          <p:cNvPicPr>
            <a:picLocks noChangeAspect="1"/>
          </p:cNvPicPr>
          <p:nvPr userDrawn="1"/>
        </p:nvPicPr>
        <p:blipFill>
          <a:blip r:embed="rId8"/>
          <a:stretch>
            <a:fillRect/>
          </a:stretch>
        </p:blipFill>
        <p:spPr>
          <a:xfrm>
            <a:off x="71417" y="309798"/>
            <a:ext cx="1746549" cy="113085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7/12/2024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youtube.com/watch?v=5oHF1PDbWD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5DB07-FEDE-FB45-8BB8-F7B18081D5C7}"/>
              </a:ext>
            </a:extLst>
          </p:cNvPr>
          <p:cNvSpPr>
            <a:spLocks noGrp="1"/>
          </p:cNvSpPr>
          <p:nvPr>
            <p:ph type="ctrTitle"/>
          </p:nvPr>
        </p:nvSpPr>
        <p:spPr>
          <a:xfrm>
            <a:off x="685800" y="2057400"/>
            <a:ext cx="10820400" cy="2743200"/>
          </a:xfrm>
        </p:spPr>
        <p:txBody>
          <a:bodyPr>
            <a:normAutofit/>
          </a:bodyPr>
          <a:lstStyle/>
          <a:p>
            <a:r>
              <a:rPr lang="en-US"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Unit 5: </a:t>
            </a:r>
            <a:br>
              <a:rPr lang="en-US"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Condition Monitoring and Condition Based Maintenance (10L + 5P hours)</a:t>
            </a:r>
            <a:br>
              <a:rPr lang="en-US" sz="3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US" sz="3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NP"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94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fontScale="92500" lnSpcReduction="10000"/>
          </a:bodyPr>
          <a:lstStyle/>
          <a:p>
            <a:pPr marL="0" indent="0" algn="just">
              <a:buNone/>
            </a:pP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Remote Sensing and Monitoring </a:t>
            </a:r>
            <a:r>
              <a:rPr lang="en-US" sz="3300" b="1"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Cont</a:t>
            </a: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IoT has become one of the norms of modern industry and transformed itself into one of its strongest pillars.</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 Along with IoT, another vital aspect of predictive maintenance is machine learning trained algorithms for fault detection and prediction.</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Classification of incoming signals to detect whether it is healthy or faulty requires the trained model to be highly accurate.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To improve the accuracy of the machine learning trained model, it is necessary to focus on the quality and quantity of data samples provided for training.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It is also essential to optimize the machine learning algorithm for training to get the best possible trained model.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The most commonly used classification algorithms are Artificial Neural Networks (ANNs).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3944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Remote Sensing and Monitoring </a:t>
            </a:r>
            <a:r>
              <a:rPr lang="en-US" sz="3300" b="1"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Cont</a:t>
            </a: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33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Machine learning algorithms are primarily implemented for fault diagnostics nowadays because it is easier to implement the trained model in real-time.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As it is </a:t>
            </a:r>
            <a:r>
              <a:rPr lang="en-US" sz="2800" b="1" i="0" u="none" strike="noStrike" baseline="0" dirty="0">
                <a:latin typeface="Times New Roman" panose="02020603050405020304" pitchFamily="18" charset="0"/>
                <a:cs typeface="Times New Roman" panose="02020603050405020304" pitchFamily="18" charset="0"/>
              </a:rPr>
              <a:t>most difficult </a:t>
            </a:r>
            <a:r>
              <a:rPr lang="en-US" sz="2800" b="0" i="0" u="none" strike="noStrike" baseline="0" dirty="0">
                <a:latin typeface="Times New Roman" panose="02020603050405020304" pitchFamily="18" charset="0"/>
                <a:cs typeface="Times New Roman" panose="02020603050405020304" pitchFamily="18" charset="0"/>
              </a:rPr>
              <a:t>to get high quality data in quantity using experimental setups, researchers are devising new ways to gather data for different faults using simulations or statistical equations.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Similarly, data from experimental setups and real-life implemented systems are also being gathered using condition monitoring systems.</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0659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Remote Sensing and Monitoring </a:t>
            </a:r>
            <a:r>
              <a:rPr lang="en-US" sz="3300" b="1"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Cont</a:t>
            </a: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33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Currently, most of the systems used are developed in SCADA or PLC , which are expensive, hard to transport and complex to use.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Researchers are now looking into other condition monitoring systems that can replace current systems and are cost-efficient.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For this purpose, researchers are looking into developing microcontroller cards and developing condition monitoring systems based on them.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 general implementation of a condition monitoring system in an industrial application is shown in Figure 4.</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3107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01071C5E-0236-1315-ABC7-D6C9E3FF8B6C}"/>
              </a:ext>
            </a:extLst>
          </p:cNvPr>
          <p:cNvPicPr>
            <a:picLocks noChangeAspect="1"/>
          </p:cNvPicPr>
          <p:nvPr/>
        </p:nvPicPr>
        <p:blipFill>
          <a:blip r:embed="rId2"/>
          <a:stretch>
            <a:fillRect/>
          </a:stretch>
        </p:blipFill>
        <p:spPr>
          <a:xfrm>
            <a:off x="1371600" y="228600"/>
            <a:ext cx="7297912" cy="6629400"/>
          </a:xfrm>
          <a:prstGeom prst="rect">
            <a:avLst/>
          </a:prstGeom>
        </p:spPr>
      </p:pic>
      <p:sp>
        <p:nvSpPr>
          <p:cNvPr id="8" name="TextBox 7">
            <a:extLst>
              <a:ext uri="{FF2B5EF4-FFF2-40B4-BE49-F238E27FC236}">
                <a16:creationId xmlns:a16="http://schemas.microsoft.com/office/drawing/2014/main" id="{CB0DD2ED-E8DD-8345-0EA5-D38643B302A9}"/>
              </a:ext>
            </a:extLst>
          </p:cNvPr>
          <p:cNvSpPr txBox="1"/>
          <p:nvPr/>
        </p:nvSpPr>
        <p:spPr>
          <a:xfrm>
            <a:off x="8458200" y="5983069"/>
            <a:ext cx="3429000" cy="646331"/>
          </a:xfrm>
          <a:prstGeom prst="rect">
            <a:avLst/>
          </a:prstGeom>
          <a:noFill/>
        </p:spPr>
        <p:txBody>
          <a:bodyPr wrap="square" rtlCol="0">
            <a:spAutoFit/>
          </a:bodyPr>
          <a:lstStyle/>
          <a:p>
            <a:pPr algn="just"/>
            <a:r>
              <a:rPr lang="en-US" dirty="0">
                <a:latin typeface="Times New Roman" panose="02020603050405020304" pitchFamily="18" charset="0"/>
                <a:cs typeface="Times New Roman" panose="02020603050405020304" pitchFamily="18" charset="0"/>
              </a:rPr>
              <a:t>Figure 4: </a:t>
            </a:r>
            <a:r>
              <a:rPr lang="en-US" sz="1800" b="0" i="0" u="none" strike="noStrike" baseline="0" dirty="0">
                <a:latin typeface="Times New Roman" panose="02020603050405020304" pitchFamily="18" charset="0"/>
                <a:cs typeface="Times New Roman" panose="02020603050405020304" pitchFamily="18" charset="0"/>
              </a:rPr>
              <a:t>Industrial application of condition monitoring system</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7956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lnSpcReduction="10000"/>
          </a:bodyPr>
          <a:lstStyle/>
          <a:p>
            <a:pPr marL="0" indent="0" algn="just">
              <a:buNone/>
            </a:pP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Remote Sensing and Monitoring </a:t>
            </a:r>
            <a:r>
              <a:rPr lang="en-US" sz="3300" b="1"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Cont</a:t>
            </a: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Here the data is read from the electrical machine through sensors which is then forwarded onto the control center or cloud using a data acquiring system.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 cloud then runs any analysis that is needed to be done on the incoming data for the detection of faults and the processed data is then shown on a GUI for the end user.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makes it easier for the user or technician to monitor the health of the electrical machines and to identify if those machines need maintenance or not.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is a general example of a condition monitoring system in terms of an industrial application.</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2359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4572000" cy="4571999"/>
          </a:xfrm>
        </p:spPr>
        <p:txBody>
          <a:bodyPr>
            <a:normAutofit/>
          </a:bodyPr>
          <a:lstStyle/>
          <a:p>
            <a:pPr marL="0" indent="0" algn="just">
              <a:buNone/>
            </a:pP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Remote Sensing and Monitoring </a:t>
            </a:r>
            <a:r>
              <a:rPr lang="en-US" sz="3300" b="1"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Cont</a:t>
            </a: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700" b="0" i="0" u="none" strike="noStrike" baseline="0" dirty="0">
                <a:latin typeface="Times New Roman" panose="02020603050405020304" pitchFamily="18" charset="0"/>
                <a:cs typeface="Times New Roman" panose="02020603050405020304" pitchFamily="18" charset="0"/>
              </a:rPr>
              <a:t>Although many microcontroller cards are available now, some of the most easy-to-use and stable ones include Arduino UNO, Arduino MEGA, Teensy 4.0, ESP32, and Raspberry Pi.</a:t>
            </a:r>
            <a:endParaRPr lang="en-NP" sz="27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5997CF67-B9A5-0AB3-A8E5-84ACBDEA7DE9}"/>
              </a:ext>
            </a:extLst>
          </p:cNvPr>
          <p:cNvPicPr>
            <a:picLocks noChangeAspect="1"/>
          </p:cNvPicPr>
          <p:nvPr/>
        </p:nvPicPr>
        <p:blipFill>
          <a:blip r:embed="rId2"/>
          <a:stretch>
            <a:fillRect/>
          </a:stretch>
        </p:blipFill>
        <p:spPr>
          <a:xfrm>
            <a:off x="4747655" y="235059"/>
            <a:ext cx="7414528" cy="6622941"/>
          </a:xfrm>
          <a:prstGeom prst="rect">
            <a:avLst/>
          </a:prstGeom>
        </p:spPr>
      </p:pic>
    </p:spTree>
    <p:extLst>
      <p:ext uri="{BB962C8B-B14F-4D97-AF65-F5344CB8AC3E}">
        <p14:creationId xmlns:p14="http://schemas.microsoft.com/office/powerpoint/2010/main" val="810737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92999929-8ABE-F884-243C-C6B908EB075D}"/>
              </a:ext>
            </a:extLst>
          </p:cNvPr>
          <p:cNvSpPr txBox="1"/>
          <p:nvPr/>
        </p:nvSpPr>
        <p:spPr>
          <a:xfrm>
            <a:off x="8915400" y="5181600"/>
            <a:ext cx="3429000" cy="646331"/>
          </a:xfrm>
          <a:prstGeom prst="rect">
            <a:avLst/>
          </a:prstGeom>
          <a:noFill/>
        </p:spPr>
        <p:txBody>
          <a:bodyPr wrap="square" rtlCol="0">
            <a:spAutoFit/>
          </a:bodyPr>
          <a:lstStyle/>
          <a:p>
            <a:pPr algn="just"/>
            <a:r>
              <a:rPr lang="en-US" dirty="0">
                <a:latin typeface="Times New Roman" panose="02020603050405020304" pitchFamily="18" charset="0"/>
                <a:cs typeface="Times New Roman" panose="02020603050405020304" pitchFamily="18" charset="0"/>
              </a:rPr>
              <a:t>Figure 5: </a:t>
            </a:r>
            <a:r>
              <a:rPr lang="en-US" sz="1800" b="0" i="0" u="none" strike="noStrike" baseline="0" dirty="0">
                <a:solidFill>
                  <a:srgbClr val="000000"/>
                </a:solidFill>
              </a:rPr>
              <a:t>Schematic main field of Industry 4.0 </a:t>
            </a:r>
            <a:endParaRPr lang="en-US"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F679579B-AE2B-0110-D018-DE0DDAFE1BE5}"/>
              </a:ext>
            </a:extLst>
          </p:cNvPr>
          <p:cNvPicPr>
            <a:picLocks noChangeAspect="1"/>
          </p:cNvPicPr>
          <p:nvPr/>
        </p:nvPicPr>
        <p:blipFill>
          <a:blip r:embed="rId2"/>
          <a:stretch>
            <a:fillRect/>
          </a:stretch>
        </p:blipFill>
        <p:spPr>
          <a:xfrm>
            <a:off x="0" y="228600"/>
            <a:ext cx="8534400" cy="6633584"/>
          </a:xfrm>
          <a:prstGeom prst="rect">
            <a:avLst/>
          </a:prstGeom>
        </p:spPr>
      </p:pic>
    </p:spTree>
    <p:extLst>
      <p:ext uri="{BB962C8B-B14F-4D97-AF65-F5344CB8AC3E}">
        <p14:creationId xmlns:p14="http://schemas.microsoft.com/office/powerpoint/2010/main" val="4106861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12079EBC-546F-BDE1-BCF9-20241D4255C0}"/>
              </a:ext>
            </a:extLst>
          </p:cNvPr>
          <p:cNvPicPr>
            <a:picLocks noChangeAspect="1"/>
          </p:cNvPicPr>
          <p:nvPr/>
        </p:nvPicPr>
        <p:blipFill>
          <a:blip r:embed="rId2"/>
          <a:stretch>
            <a:fillRect/>
          </a:stretch>
        </p:blipFill>
        <p:spPr>
          <a:xfrm>
            <a:off x="2819399" y="228600"/>
            <a:ext cx="5773017" cy="6629400"/>
          </a:xfrm>
          <a:prstGeom prst="rect">
            <a:avLst/>
          </a:prstGeom>
        </p:spPr>
      </p:pic>
      <p:sp>
        <p:nvSpPr>
          <p:cNvPr id="9" name="TextBox 8">
            <a:extLst>
              <a:ext uri="{FF2B5EF4-FFF2-40B4-BE49-F238E27FC236}">
                <a16:creationId xmlns:a16="http://schemas.microsoft.com/office/drawing/2014/main" id="{92999929-8ABE-F884-243C-C6B908EB075D}"/>
              </a:ext>
            </a:extLst>
          </p:cNvPr>
          <p:cNvSpPr txBox="1"/>
          <p:nvPr/>
        </p:nvSpPr>
        <p:spPr>
          <a:xfrm>
            <a:off x="8458200" y="5983069"/>
            <a:ext cx="3429000" cy="646331"/>
          </a:xfrm>
          <a:prstGeom prst="rect">
            <a:avLst/>
          </a:prstGeom>
          <a:noFill/>
        </p:spPr>
        <p:txBody>
          <a:bodyPr wrap="square" rtlCol="0">
            <a:spAutoFit/>
          </a:bodyPr>
          <a:lstStyle/>
          <a:p>
            <a:pPr algn="just"/>
            <a:r>
              <a:rPr lang="en-US" dirty="0">
                <a:latin typeface="Times New Roman" panose="02020603050405020304" pitchFamily="18" charset="0"/>
                <a:cs typeface="Times New Roman" panose="02020603050405020304" pitchFamily="18" charset="0"/>
              </a:rPr>
              <a:t>Figure 6 </a:t>
            </a:r>
            <a:r>
              <a:rPr lang="en-US" sz="1800" b="0" i="0" u="none" strike="noStrike" baseline="0" dirty="0">
                <a:latin typeface="CIDFont+F2"/>
              </a:rPr>
              <a:t>Composition of the fault detection system</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7800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92999929-8ABE-F884-243C-C6B908EB075D}"/>
              </a:ext>
            </a:extLst>
          </p:cNvPr>
          <p:cNvSpPr txBox="1"/>
          <p:nvPr/>
        </p:nvSpPr>
        <p:spPr>
          <a:xfrm>
            <a:off x="9404533" y="5983069"/>
            <a:ext cx="2819399" cy="646331"/>
          </a:xfrm>
          <a:prstGeom prst="rect">
            <a:avLst/>
          </a:prstGeom>
          <a:noFill/>
        </p:spPr>
        <p:txBody>
          <a:bodyPr wrap="square" rtlCol="0">
            <a:spAutoFit/>
          </a:bodyPr>
          <a:lstStyle/>
          <a:p>
            <a:pPr algn="just"/>
            <a:r>
              <a:rPr lang="en-US" dirty="0">
                <a:latin typeface="Times New Roman" panose="02020603050405020304" pitchFamily="18" charset="0"/>
                <a:cs typeface="Times New Roman" panose="02020603050405020304" pitchFamily="18" charset="0"/>
              </a:rPr>
              <a:t>Figure 7: </a:t>
            </a:r>
            <a:r>
              <a:rPr lang="en-US" sz="1800" b="0" i="0" u="none" strike="noStrike" baseline="0" dirty="0">
                <a:latin typeface="CIDFont+F1"/>
              </a:rPr>
              <a:t>Classification of fault diagnostic techniques</a:t>
            </a:r>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0BDA31ED-8CCF-0963-C099-CA88FD4E021A}"/>
              </a:ext>
            </a:extLst>
          </p:cNvPr>
          <p:cNvPicPr>
            <a:picLocks noChangeAspect="1"/>
          </p:cNvPicPr>
          <p:nvPr/>
        </p:nvPicPr>
        <p:blipFill>
          <a:blip r:embed="rId2"/>
          <a:stretch>
            <a:fillRect/>
          </a:stretch>
        </p:blipFill>
        <p:spPr>
          <a:xfrm>
            <a:off x="0" y="228600"/>
            <a:ext cx="9431037" cy="6477000"/>
          </a:xfrm>
          <a:prstGeom prst="rect">
            <a:avLst/>
          </a:prstGeom>
        </p:spPr>
      </p:pic>
    </p:spTree>
    <p:extLst>
      <p:ext uri="{BB962C8B-B14F-4D97-AF65-F5344CB8AC3E}">
        <p14:creationId xmlns:p14="http://schemas.microsoft.com/office/powerpoint/2010/main" val="2408894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fontScale="85000" lnSpcReduction="10000"/>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Artificial Intelligence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The </a:t>
            </a:r>
            <a:r>
              <a:rPr lang="en-US" b="1" i="0" u="none" strike="noStrike" baseline="0" dirty="0">
                <a:latin typeface="Times New Roman" panose="02020603050405020304" pitchFamily="18" charset="0"/>
                <a:cs typeface="Times New Roman" panose="02020603050405020304" pitchFamily="18" charset="0"/>
              </a:rPr>
              <a:t>industry 4.0 revolution </a:t>
            </a:r>
            <a:r>
              <a:rPr lang="en-US" b="0" i="0" u="none" strike="noStrike" baseline="0" dirty="0">
                <a:latin typeface="Times New Roman" panose="02020603050405020304" pitchFamily="18" charset="0"/>
                <a:cs typeface="Times New Roman" panose="02020603050405020304" pitchFamily="18" charset="0"/>
              </a:rPr>
              <a:t>focuses on merging information technology with industry applications.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This has resulted in </a:t>
            </a:r>
            <a:r>
              <a:rPr lang="en-US" b="1" i="0" u="none" strike="noStrike" baseline="0" dirty="0">
                <a:latin typeface="Times New Roman" panose="02020603050405020304" pitchFamily="18" charset="0"/>
                <a:cs typeface="Times New Roman" panose="02020603050405020304" pitchFamily="18" charset="0"/>
              </a:rPr>
              <a:t>condition monitoring and predictive maintenance </a:t>
            </a:r>
            <a:r>
              <a:rPr lang="en-US" b="0" i="0" u="none" strike="noStrike" baseline="0" dirty="0">
                <a:latin typeface="Times New Roman" panose="02020603050405020304" pitchFamily="18" charset="0"/>
                <a:cs typeface="Times New Roman" panose="02020603050405020304" pitchFamily="18" charset="0"/>
              </a:rPr>
              <a:t>is considered a crucial part of modern industry.</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Nowadays, most of the electrical machines and drive systems in the industry play significant roles in many applications.</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Abrupt halt or unattended faults to these machines and drives can lead to further disaster on a bigger scale.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That is why scheduled maintenance is being carried out for these machines and drives, which is not very cost efficient.</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Artificial intelligence has played a vital role in minimizing the loss of such machinery and making its maintenance more cost-efficient.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Today there are plenty of condition monitoring methods available to detect faults in electrical equipment and machines. </a:t>
            </a:r>
          </a:p>
          <a:p>
            <a:pPr algn="just">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Generally, these diagnostic methods can be divided into the following groups:</a:t>
            </a: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078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47500" lnSpcReduction="20000"/>
          </a:bodyPr>
          <a:lstStyle/>
          <a:p>
            <a:pPr marL="0" indent="0" algn="just">
              <a:buNone/>
            </a:pPr>
            <a:r>
              <a:rPr lang="en-US" sz="5800" b="1" dirty="0">
                <a:latin typeface="Times New Roman" panose="02020603050405020304" pitchFamily="18" charset="0"/>
                <a:cs typeface="Times New Roman" panose="02020603050405020304" pitchFamily="18" charset="0"/>
              </a:rPr>
              <a:t>Outlines:</a:t>
            </a:r>
          </a:p>
          <a:p>
            <a:pPr algn="just">
              <a:buAutoNum type="arabicPeriod"/>
            </a:pPr>
            <a:r>
              <a:rPr lang="en-US" sz="5800" b="1" dirty="0">
                <a:effectLst/>
                <a:latin typeface="Times New Roman" panose="02020603050405020304" pitchFamily="18" charset="0"/>
                <a:ea typeface="Times New Roman" panose="02020603050405020304" pitchFamily="18" charset="0"/>
                <a:cs typeface="Times New Roman" panose="02020603050405020304" pitchFamily="18" charset="0"/>
              </a:rPr>
              <a:t>Recent Trend in Condition Based Maintenance: Remote sensing and cloud based monitoring and </a:t>
            </a:r>
          </a:p>
          <a:p>
            <a:pPr algn="just">
              <a:buAutoNum type="arabicPeriod"/>
            </a:pPr>
            <a:r>
              <a:rPr lang="en-US" sz="5800" b="1" dirty="0">
                <a:latin typeface="Times New Roman" panose="02020603050405020304" pitchFamily="18" charset="0"/>
                <a:ea typeface="Times New Roman" panose="02020603050405020304" pitchFamily="18" charset="0"/>
                <a:cs typeface="Times New Roman" panose="02020603050405020304" pitchFamily="18" charset="0"/>
              </a:rPr>
              <a:t>M</a:t>
            </a:r>
            <a:r>
              <a:rPr lang="en-US" sz="5800" b="1" dirty="0">
                <a:effectLst/>
                <a:latin typeface="Times New Roman" panose="02020603050405020304" pitchFamily="18" charset="0"/>
                <a:ea typeface="Times New Roman" panose="02020603050405020304" pitchFamily="18" charset="0"/>
                <a:cs typeface="Times New Roman" panose="02020603050405020304" pitchFamily="18" charset="0"/>
              </a:rPr>
              <a:t>aintenance management : Internet of Things (IoT), IoT Based Sensing, </a:t>
            </a:r>
            <a:endParaRPr lang="en-US" sz="5800" b="1" dirty="0">
              <a:latin typeface="Times New Roman" panose="02020603050405020304" pitchFamily="18" charset="0"/>
              <a:ea typeface="Calibri" panose="020F0502020204030204" pitchFamily="34" charset="0"/>
              <a:cs typeface="Times New Roman" panose="02020603050405020304" pitchFamily="18" charset="0"/>
            </a:endParaRPr>
          </a:p>
          <a:p>
            <a:pPr algn="just">
              <a:buAutoNum type="arabicPeriod"/>
            </a:pPr>
            <a:r>
              <a:rPr lang="en-US" sz="5800" b="1" dirty="0">
                <a:effectLst/>
                <a:latin typeface="Times New Roman" panose="02020603050405020304" pitchFamily="18" charset="0"/>
                <a:ea typeface="Times New Roman" panose="02020603050405020304" pitchFamily="18" charset="0"/>
                <a:cs typeface="Times New Roman" panose="02020603050405020304" pitchFamily="18" charset="0"/>
              </a:rPr>
              <a:t>Application of Machine Learning and Artificial Intelligence for Maintenance, Use of trained models for anomaly detection and fault diagnosis.</a:t>
            </a:r>
          </a:p>
          <a:p>
            <a:pPr algn="just">
              <a:buFont typeface="Arial" pitchFamily="34" charset="0"/>
              <a:buAutoNum type="arabicPeriod"/>
            </a:pPr>
            <a:r>
              <a:rPr lang="en-US" sz="5800" b="1" dirty="0">
                <a:effectLst/>
                <a:latin typeface="Times New Roman" panose="02020603050405020304" pitchFamily="18" charset="0"/>
                <a:ea typeface="Times New Roman" panose="02020603050405020304" pitchFamily="18" charset="0"/>
                <a:cs typeface="Times New Roman" panose="02020603050405020304" pitchFamily="18" charset="0"/>
              </a:rPr>
              <a:t>Commercial CMMS (Cloud/computer based maintenance management system), CMMS Architecture and Interface, Use of CMMS </a:t>
            </a:r>
            <a:endParaRPr lang="en-US" sz="58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326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Artificial Intelligence </a:t>
            </a:r>
            <a:r>
              <a:rPr lang="en-US" sz="2800" b="1" i="0" u="none" strike="noStrike" baseline="0" dirty="0" err="1">
                <a:solidFill>
                  <a:srgbClr val="FF0000"/>
                </a:solidFill>
                <a:latin typeface="Times New Roman" panose="02020603050405020304" pitchFamily="18" charset="0"/>
                <a:cs typeface="Times New Roman" panose="02020603050405020304" pitchFamily="18" charset="0"/>
              </a:rPr>
              <a:t>Cont</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Noise and vibration monitoring,</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Motor-current signature analysis (MCSA), </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Temperature measurement,</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Electromagnetic field monitoring,</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Chemical analysis,</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Radio-frequency emissions monitoring,</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Acoustic noise measurement,</a:t>
            </a:r>
          </a:p>
          <a:p>
            <a:pPr algn="l">
              <a:buFont typeface="Wingdings" panose="05000000000000000000" pitchFamily="2" charset="2"/>
              <a:buChar char="Ø"/>
            </a:pPr>
            <a:r>
              <a:rPr lang="en-US" b="0" i="0" u="none" strike="noStrike" baseline="0" dirty="0">
                <a:latin typeface="Times New Roman" panose="02020603050405020304" pitchFamily="18" charset="0"/>
                <a:cs typeface="Times New Roman" panose="02020603050405020304" pitchFamily="18" charset="0"/>
              </a:rPr>
              <a:t>Model and artificial intelligence-based techniques</a:t>
            </a:r>
          </a:p>
          <a:p>
            <a:pPr marL="0" indent="0" algn="l">
              <a:buNone/>
            </a:pPr>
            <a:endParaRPr lang="en-NP"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54381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Artificial Intelligence </a:t>
            </a:r>
            <a:r>
              <a:rPr lang="en-US" sz="2800" b="1" i="0" u="none" strike="noStrike" baseline="0" dirty="0" err="1">
                <a:solidFill>
                  <a:srgbClr val="FF0000"/>
                </a:solidFill>
                <a:latin typeface="Times New Roman" panose="02020603050405020304" pitchFamily="18" charset="0"/>
                <a:cs typeface="Times New Roman" panose="02020603050405020304" pitchFamily="18" charset="0"/>
              </a:rPr>
              <a:t>Cont</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It is important to identify the faults generated due to these stresses in time as it can damage the electrical machine and motor to the extent that it breaks down.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is where machine learning algorithms come into play.</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These algorithms train models based on the data collected from electrical machines and drives, which help us detect faults in their initial stages.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helps to reduce the damage and also to identify the faults, which need immediate attention.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is generally known as </a:t>
            </a:r>
            <a:r>
              <a:rPr lang="en-US" sz="2800" b="1" i="0" u="none" strike="noStrike" baseline="0" dirty="0">
                <a:latin typeface="Times New Roman" panose="02020603050405020304" pitchFamily="18" charset="0"/>
                <a:cs typeface="Times New Roman" panose="02020603050405020304" pitchFamily="18" charset="0"/>
              </a:rPr>
              <a:t>condition monitoring of electrical machine</a:t>
            </a:r>
            <a:r>
              <a:rPr lang="en-US" sz="2800" b="0" i="0" u="none" strike="noStrike" baseline="0" dirty="0">
                <a:latin typeface="Times New Roman" panose="02020603050405020304" pitchFamily="18" charset="0"/>
                <a:cs typeface="Times New Roman" panose="02020603050405020304" pitchFamily="18" charset="0"/>
              </a:rPr>
              <a:t>.</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83412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Artificial Intelligence </a:t>
            </a:r>
            <a:r>
              <a:rPr lang="en-US" sz="2800" b="1" i="0" u="none" strike="noStrike" baseline="0" dirty="0" err="1">
                <a:solidFill>
                  <a:srgbClr val="FF0000"/>
                </a:solidFill>
                <a:latin typeface="Times New Roman" panose="02020603050405020304" pitchFamily="18" charset="0"/>
                <a:cs typeface="Times New Roman" panose="02020603050405020304" pitchFamily="18" charset="0"/>
              </a:rPr>
              <a:t>Cont</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Many studies and research work about intelligent condition monitoring are referred to machine learning.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Machine learning can be defined as a study of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artificial intelligence and computer science</a:t>
            </a:r>
            <a:r>
              <a:rPr lang="en-US" sz="2800" b="0" i="0" u="none" strike="noStrike" baseline="0" dirty="0">
                <a:latin typeface="Times New Roman" panose="02020603050405020304" pitchFamily="18" charset="0"/>
                <a:cs typeface="Times New Roman" panose="02020603050405020304" pitchFamily="18" charset="0"/>
              </a:rPr>
              <a:t>, which is not oriented directly to solving of a problem but rather learning in the process by applying solutions to other similar problems.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Generally, machine learning can be classified by the way the model is to be trained.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It can be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supervised,</a:t>
            </a:r>
            <a:r>
              <a:rPr lang="en-US" sz="2800" b="0" i="0" u="none" strike="noStrike" baseline="0" dirty="0">
                <a:latin typeface="Times New Roman" panose="02020603050405020304" pitchFamily="18" charset="0"/>
                <a:cs typeface="Times New Roman" panose="02020603050405020304" pitchFamily="18" charset="0"/>
              </a:rPr>
              <a:t> </a:t>
            </a:r>
            <a:r>
              <a:rPr lang="en-US" sz="2800" b="1" i="0" u="none" strike="noStrike" baseline="0" dirty="0">
                <a:solidFill>
                  <a:schemeClr val="tx1"/>
                </a:solidFill>
                <a:latin typeface="Times New Roman" panose="02020603050405020304" pitchFamily="18" charset="0"/>
                <a:cs typeface="Times New Roman" panose="02020603050405020304" pitchFamily="18" charset="0"/>
              </a:rPr>
              <a:t>unsupervised</a:t>
            </a:r>
            <a:r>
              <a:rPr lang="en-US" sz="2800" b="0" i="0" u="none" strike="noStrike" baseline="0" dirty="0">
                <a:latin typeface="Times New Roman" panose="02020603050405020304" pitchFamily="18" charset="0"/>
                <a:cs typeface="Times New Roman" panose="02020603050405020304" pitchFamily="18" charset="0"/>
              </a:rPr>
              <a:t>, </a:t>
            </a:r>
            <a:r>
              <a:rPr lang="en-US" sz="2800" b="1" i="0" u="none" strike="noStrike" baseline="0" dirty="0">
                <a:solidFill>
                  <a:srgbClr val="0070C0"/>
                </a:solidFill>
                <a:latin typeface="Times New Roman" panose="02020603050405020304" pitchFamily="18" charset="0"/>
                <a:cs typeface="Times New Roman" panose="02020603050405020304" pitchFamily="18" charset="0"/>
              </a:rPr>
              <a:t>semi-supervised</a:t>
            </a:r>
            <a:r>
              <a:rPr lang="en-US" sz="2800" b="0" i="0" u="none" strike="noStrike" baseline="0" dirty="0">
                <a:latin typeface="Times New Roman" panose="02020603050405020304" pitchFamily="18" charset="0"/>
                <a:cs typeface="Times New Roman" panose="02020603050405020304" pitchFamily="18" charset="0"/>
              </a:rPr>
              <a:t>, and </a:t>
            </a:r>
            <a:r>
              <a:rPr lang="en-US" sz="2800" b="1" i="0" u="none" strike="noStrike" baseline="0" dirty="0">
                <a:solidFill>
                  <a:srgbClr val="7030A0"/>
                </a:solidFill>
                <a:latin typeface="Times New Roman" panose="02020603050405020304" pitchFamily="18" charset="0"/>
                <a:cs typeface="Times New Roman" panose="02020603050405020304" pitchFamily="18" charset="0"/>
              </a:rPr>
              <a:t>reinforcement</a:t>
            </a:r>
            <a:r>
              <a:rPr lang="en-US" sz="2800" b="0" i="0" u="none" strike="noStrike" baseline="0" dirty="0">
                <a:latin typeface="Times New Roman" panose="02020603050405020304" pitchFamily="18" charset="0"/>
                <a:cs typeface="Times New Roman" panose="02020603050405020304" pitchFamily="18" charset="0"/>
              </a:rPr>
              <a:t>.</a:t>
            </a:r>
            <a:endParaRPr lang="en-NP"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3623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Artificial Intelligence </a:t>
            </a:r>
            <a:r>
              <a:rPr lang="en-US" sz="2800" b="1" i="0" u="none" strike="noStrike" baseline="0" dirty="0" err="1">
                <a:solidFill>
                  <a:srgbClr val="FF0000"/>
                </a:solidFill>
                <a:latin typeface="Times New Roman" panose="02020603050405020304" pitchFamily="18" charset="0"/>
                <a:cs typeface="Times New Roman" panose="02020603050405020304" pitchFamily="18" charset="0"/>
              </a:rPr>
              <a:t>Cont</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306019F1-7F7F-CC6D-C98A-BE9FB95094DC}"/>
              </a:ext>
            </a:extLst>
          </p:cNvPr>
          <p:cNvPicPr>
            <a:picLocks noChangeAspect="1"/>
          </p:cNvPicPr>
          <p:nvPr/>
        </p:nvPicPr>
        <p:blipFill>
          <a:blip r:embed="rId2"/>
          <a:stretch>
            <a:fillRect/>
          </a:stretch>
        </p:blipFill>
        <p:spPr>
          <a:xfrm>
            <a:off x="1143000" y="1905000"/>
            <a:ext cx="10608467" cy="4953000"/>
          </a:xfrm>
          <a:prstGeom prst="rect">
            <a:avLst/>
          </a:prstGeom>
        </p:spPr>
      </p:pic>
    </p:spTree>
    <p:extLst>
      <p:ext uri="{BB962C8B-B14F-4D97-AF65-F5344CB8AC3E}">
        <p14:creationId xmlns:p14="http://schemas.microsoft.com/office/powerpoint/2010/main" val="3046774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0CB90356-C6B5-09E0-84FB-FE7D2EC45E3C}"/>
              </a:ext>
            </a:extLst>
          </p:cNvPr>
          <p:cNvPicPr>
            <a:picLocks noChangeAspect="1"/>
          </p:cNvPicPr>
          <p:nvPr/>
        </p:nvPicPr>
        <p:blipFill>
          <a:blip r:embed="rId2"/>
          <a:stretch>
            <a:fillRect/>
          </a:stretch>
        </p:blipFill>
        <p:spPr>
          <a:xfrm>
            <a:off x="1219200" y="1779735"/>
            <a:ext cx="9525000" cy="5078265"/>
          </a:xfrm>
          <a:prstGeom prst="rect">
            <a:avLst/>
          </a:prstGeom>
        </p:spPr>
      </p:pic>
      <p:sp>
        <p:nvSpPr>
          <p:cNvPr id="9" name="TextBox 8">
            <a:extLst>
              <a:ext uri="{FF2B5EF4-FFF2-40B4-BE49-F238E27FC236}">
                <a16:creationId xmlns:a16="http://schemas.microsoft.com/office/drawing/2014/main" id="{13F0DB75-AA7A-E078-358B-ADF1C5DBB6DD}"/>
              </a:ext>
            </a:extLst>
          </p:cNvPr>
          <p:cNvSpPr txBox="1"/>
          <p:nvPr/>
        </p:nvSpPr>
        <p:spPr>
          <a:xfrm>
            <a:off x="3052891" y="1294650"/>
            <a:ext cx="6635343"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Table 1: </a:t>
            </a:r>
            <a:r>
              <a:rPr lang="en-US" sz="1800" b="0" i="0" u="none" strike="noStrike" baseline="0" dirty="0">
                <a:latin typeface="Times New Roman" panose="02020603050405020304" pitchFamily="18" charset="0"/>
                <a:cs typeface="Times New Roman" panose="02020603050405020304" pitchFamily="18" charset="0"/>
              </a:rPr>
              <a:t>Comparison of the main algorithms for condition monitoring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7364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3F0DB75-AA7A-E078-358B-ADF1C5DBB6DD}"/>
              </a:ext>
            </a:extLst>
          </p:cNvPr>
          <p:cNvSpPr txBox="1"/>
          <p:nvPr/>
        </p:nvSpPr>
        <p:spPr>
          <a:xfrm>
            <a:off x="2667000" y="1313144"/>
            <a:ext cx="6635343"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Table 1: </a:t>
            </a:r>
            <a:r>
              <a:rPr lang="en-US" sz="1800" b="0" i="0" u="none" strike="noStrike" baseline="0" dirty="0">
                <a:latin typeface="Times New Roman" panose="02020603050405020304" pitchFamily="18" charset="0"/>
                <a:cs typeface="Times New Roman" panose="02020603050405020304" pitchFamily="18" charset="0"/>
              </a:rPr>
              <a:t>Comparison of the main algorithms for condition monitoring</a:t>
            </a:r>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2C46F4A9-5A27-F967-40AE-FDA0CA608FF8}"/>
              </a:ext>
            </a:extLst>
          </p:cNvPr>
          <p:cNvPicPr>
            <a:picLocks noChangeAspect="1"/>
          </p:cNvPicPr>
          <p:nvPr/>
        </p:nvPicPr>
        <p:blipFill>
          <a:blip r:embed="rId2"/>
          <a:stretch>
            <a:fillRect/>
          </a:stretch>
        </p:blipFill>
        <p:spPr>
          <a:xfrm>
            <a:off x="1676400" y="1770341"/>
            <a:ext cx="9255374" cy="4041079"/>
          </a:xfrm>
          <a:prstGeom prst="rect">
            <a:avLst/>
          </a:prstGeom>
        </p:spPr>
      </p:pic>
    </p:spTree>
    <p:extLst>
      <p:ext uri="{BB962C8B-B14F-4D97-AF65-F5344CB8AC3E}">
        <p14:creationId xmlns:p14="http://schemas.microsoft.com/office/powerpoint/2010/main" val="2526730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C04061FC-213F-629E-B7C0-864E036085A5}"/>
              </a:ext>
            </a:extLst>
          </p:cNvPr>
          <p:cNvPicPr>
            <a:picLocks noChangeAspect="1"/>
          </p:cNvPicPr>
          <p:nvPr/>
        </p:nvPicPr>
        <p:blipFill>
          <a:blip r:embed="rId2"/>
          <a:stretch>
            <a:fillRect/>
          </a:stretch>
        </p:blipFill>
        <p:spPr>
          <a:xfrm>
            <a:off x="1" y="371475"/>
            <a:ext cx="9372599" cy="6477000"/>
          </a:xfrm>
          <a:prstGeom prst="rect">
            <a:avLst/>
          </a:prstGeom>
        </p:spPr>
      </p:pic>
      <p:sp>
        <p:nvSpPr>
          <p:cNvPr id="6" name="TextBox 5">
            <a:extLst>
              <a:ext uri="{FF2B5EF4-FFF2-40B4-BE49-F238E27FC236}">
                <a16:creationId xmlns:a16="http://schemas.microsoft.com/office/drawing/2014/main" id="{011F7EFE-730A-C508-7EBE-D3AF11639431}"/>
              </a:ext>
            </a:extLst>
          </p:cNvPr>
          <p:cNvSpPr txBox="1"/>
          <p:nvPr/>
        </p:nvSpPr>
        <p:spPr>
          <a:xfrm>
            <a:off x="8839200" y="5934670"/>
            <a:ext cx="3352799" cy="923330"/>
          </a:xfrm>
          <a:prstGeom prst="rect">
            <a:avLst/>
          </a:prstGeom>
          <a:noFill/>
        </p:spPr>
        <p:txBody>
          <a:bodyPr wrap="square" rtlCol="0">
            <a:spAutoFit/>
          </a:bodyPr>
          <a:lstStyle/>
          <a:p>
            <a:pPr algn="just"/>
            <a:r>
              <a:rPr lang="en-US" dirty="0"/>
              <a:t>Figure 8: </a:t>
            </a:r>
            <a:r>
              <a:rPr lang="en-US" sz="1800" b="0" i="0" u="none" strike="noStrike" baseline="0" dirty="0">
                <a:solidFill>
                  <a:srgbClr val="2D052D"/>
                </a:solidFill>
                <a:latin typeface="Times New Roman" panose="02020603050405020304" pitchFamily="18" charset="0"/>
                <a:cs typeface="Times New Roman" panose="02020603050405020304" pitchFamily="18" charset="0"/>
              </a:rPr>
              <a:t>Conceptual schematic view of different areas of AI in Industry 4.0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51724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b="1" i="0" u="none" strike="noStrike" baseline="0" dirty="0">
                <a:solidFill>
                  <a:srgbClr val="FF0000"/>
                </a:solidFill>
                <a:latin typeface="Times New Roman" panose="02020603050405020304" pitchFamily="18" charset="0"/>
                <a:cs typeface="Times New Roman" panose="02020603050405020304" pitchFamily="18" charset="0"/>
              </a:rPr>
              <a:t>Machine Learning -- Python Examples </a:t>
            </a:r>
          </a:p>
          <a:p>
            <a:pPr algn="just">
              <a:buAutoNum type="arabicPeriod"/>
            </a:pPr>
            <a:r>
              <a:rPr lang="en-US" sz="1800" b="1" i="0" u="none" strike="noStrike" baseline="0" dirty="0">
                <a:latin typeface="Times New Roman" panose="02020603050405020304" pitchFamily="18" charset="0"/>
                <a:cs typeface="Times New Roman" panose="02020603050405020304" pitchFamily="18" charset="0"/>
              </a:rPr>
              <a:t>Decision Trees</a:t>
            </a:r>
          </a:p>
          <a:p>
            <a:pPr algn="l">
              <a:buFont typeface="Wingdings" panose="05000000000000000000" pitchFamily="2" charset="2"/>
              <a:buChar char="Ø"/>
            </a:pPr>
            <a:r>
              <a:rPr lang="en-US" sz="1800" b="0" i="0" u="none" strike="noStrike" baseline="0" dirty="0">
                <a:latin typeface="CIDFont+F1"/>
              </a:rPr>
              <a:t>The first part is to load the libraries needed for the program, here </a:t>
            </a:r>
            <a:r>
              <a:rPr lang="en-US" sz="1800" b="0" i="0" u="none" strike="noStrike" baseline="0" dirty="0" err="1">
                <a:latin typeface="CIDFont+F1"/>
              </a:rPr>
              <a:t>sklearn</a:t>
            </a:r>
            <a:r>
              <a:rPr lang="en-US" sz="1800" b="0" i="0" u="none" strike="noStrike" baseline="0" dirty="0">
                <a:latin typeface="CIDFont+F1"/>
              </a:rPr>
              <a:t> and matplotlib libraries are loaded up.</a:t>
            </a:r>
          </a:p>
          <a:p>
            <a:pPr algn="l">
              <a:buFont typeface="Wingdings" panose="05000000000000000000" pitchFamily="2" charset="2"/>
              <a:buChar char="Ø"/>
            </a:pPr>
            <a:endParaRPr lang="en-US" sz="1800" dirty="0">
              <a:latin typeface="CIDFont+F1"/>
            </a:endParaRPr>
          </a:p>
          <a:p>
            <a:pPr algn="l">
              <a:buFont typeface="Wingdings" panose="05000000000000000000" pitchFamily="2" charset="2"/>
              <a:buChar char="Ø"/>
            </a:pPr>
            <a:endParaRPr lang="en-US" sz="1800" b="0" i="0" u="none" strike="noStrike" baseline="0" dirty="0">
              <a:latin typeface="CIDFont+F1"/>
            </a:endParaRPr>
          </a:p>
          <a:p>
            <a:pPr algn="l">
              <a:buFont typeface="Wingdings" panose="05000000000000000000" pitchFamily="2" charset="2"/>
              <a:buChar char="Ø"/>
            </a:pPr>
            <a:endParaRPr lang="en-US" sz="1800" dirty="0">
              <a:latin typeface="CIDFont+F1"/>
            </a:endParaRPr>
          </a:p>
          <a:p>
            <a:pPr algn="l">
              <a:buFont typeface="Wingdings" panose="05000000000000000000" pitchFamily="2" charset="2"/>
              <a:buChar char="Ø"/>
            </a:pPr>
            <a:endParaRPr lang="en-US" sz="1800" b="0" i="0" u="none" strike="noStrike" baseline="0" dirty="0">
              <a:latin typeface="CIDFont+F1"/>
            </a:endParaRPr>
          </a:p>
          <a:p>
            <a:pPr algn="l">
              <a:buFont typeface="Wingdings" panose="05000000000000000000" pitchFamily="2" charset="2"/>
              <a:buChar char="Ø"/>
            </a:pPr>
            <a:endParaRPr lang="en-US" sz="1800" dirty="0">
              <a:latin typeface="CIDFont+F1"/>
            </a:endParaRPr>
          </a:p>
          <a:p>
            <a:pPr algn="l">
              <a:buFont typeface="Wingdings" panose="05000000000000000000" pitchFamily="2" charset="2"/>
              <a:buChar char="Ø"/>
            </a:pPr>
            <a:endParaRPr lang="en-US" sz="1800" b="0" i="0" u="none" strike="noStrike" baseline="0" dirty="0">
              <a:latin typeface="CIDFont+F1"/>
            </a:endParaRPr>
          </a:p>
          <a:p>
            <a:pPr algn="l">
              <a:buFont typeface="Wingdings" panose="05000000000000000000" pitchFamily="2" charset="2"/>
              <a:buChar char="Ø"/>
            </a:pPr>
            <a:r>
              <a:rPr lang="en-US" sz="1800" b="0" i="0" u="none" strike="noStrike" baseline="0" dirty="0">
                <a:latin typeface="CIDFont+F1"/>
              </a:rPr>
              <a:t>After this, the data is loaded into the variables and the classifier is selected.</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9C1E585-812D-852F-CEA4-628094859DD1}"/>
              </a:ext>
            </a:extLst>
          </p:cNvPr>
          <p:cNvPicPr>
            <a:picLocks noChangeAspect="1"/>
          </p:cNvPicPr>
          <p:nvPr/>
        </p:nvPicPr>
        <p:blipFill>
          <a:blip r:embed="rId2"/>
          <a:stretch>
            <a:fillRect/>
          </a:stretch>
        </p:blipFill>
        <p:spPr>
          <a:xfrm>
            <a:off x="304800" y="2667000"/>
            <a:ext cx="4629754" cy="1828800"/>
          </a:xfrm>
          <a:prstGeom prst="rect">
            <a:avLst/>
          </a:prstGeom>
        </p:spPr>
      </p:pic>
      <p:pic>
        <p:nvPicPr>
          <p:cNvPr id="7" name="Picture 6">
            <a:extLst>
              <a:ext uri="{FF2B5EF4-FFF2-40B4-BE49-F238E27FC236}">
                <a16:creationId xmlns:a16="http://schemas.microsoft.com/office/drawing/2014/main" id="{70880FEC-1E73-522B-4F5B-9E331A9B58E5}"/>
              </a:ext>
            </a:extLst>
          </p:cNvPr>
          <p:cNvPicPr>
            <a:picLocks noChangeAspect="1"/>
          </p:cNvPicPr>
          <p:nvPr/>
        </p:nvPicPr>
        <p:blipFill>
          <a:blip r:embed="rId3"/>
          <a:stretch>
            <a:fillRect/>
          </a:stretch>
        </p:blipFill>
        <p:spPr>
          <a:xfrm>
            <a:off x="635540" y="5029199"/>
            <a:ext cx="5460460" cy="1828800"/>
          </a:xfrm>
          <a:prstGeom prst="rect">
            <a:avLst/>
          </a:prstGeom>
        </p:spPr>
      </p:pic>
    </p:spTree>
    <p:extLst>
      <p:ext uri="{BB962C8B-B14F-4D97-AF65-F5344CB8AC3E}">
        <p14:creationId xmlns:p14="http://schemas.microsoft.com/office/powerpoint/2010/main" val="19206045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5715000" cy="4571999"/>
          </a:xfrm>
        </p:spPr>
        <p:txBody>
          <a:bodyPr>
            <a:normAutofit/>
          </a:bodyPr>
          <a:lstStyle/>
          <a:p>
            <a:pPr marL="0" indent="0" algn="just">
              <a:buNone/>
            </a:pPr>
            <a:r>
              <a:rPr lang="en-US" sz="2800" b="1" i="0" u="none" strike="noStrike" baseline="0" dirty="0">
                <a:solidFill>
                  <a:srgbClr val="FF0000"/>
                </a:solidFill>
                <a:latin typeface="Times New Roman" panose="02020603050405020304" pitchFamily="18" charset="0"/>
                <a:cs typeface="Times New Roman" panose="02020603050405020304" pitchFamily="18" charset="0"/>
              </a:rPr>
              <a:t>Machine Learning -- Python Examples </a:t>
            </a:r>
          </a:p>
          <a:p>
            <a:pPr algn="just">
              <a:buAutoNum type="arabicPeriod"/>
            </a:pPr>
            <a:r>
              <a:rPr lang="en-US" sz="1800" b="1" i="0" u="none" strike="noStrike" baseline="0" dirty="0">
                <a:latin typeface="Times New Roman" panose="02020603050405020304" pitchFamily="18" charset="0"/>
                <a:cs typeface="Times New Roman" panose="02020603050405020304" pitchFamily="18" charset="0"/>
              </a:rPr>
              <a:t>Decision Trees</a:t>
            </a:r>
          </a:p>
          <a:p>
            <a:pPr algn="l">
              <a:buFont typeface="Wingdings" panose="05000000000000000000" pitchFamily="2" charset="2"/>
              <a:buChar char="Ø"/>
            </a:pPr>
            <a:r>
              <a:rPr lang="en-US" sz="1800" b="0" i="0" u="none" strike="noStrike" baseline="0" dirty="0">
                <a:latin typeface="CIDFont+F1"/>
              </a:rPr>
              <a:t>The input data is fitted into the classifier and the resultant tree is being plotted.</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6B32B68E-6263-E91E-A324-557E096115A5}"/>
              </a:ext>
            </a:extLst>
          </p:cNvPr>
          <p:cNvPicPr>
            <a:picLocks noChangeAspect="1"/>
          </p:cNvPicPr>
          <p:nvPr/>
        </p:nvPicPr>
        <p:blipFill>
          <a:blip r:embed="rId2"/>
          <a:stretch>
            <a:fillRect/>
          </a:stretch>
        </p:blipFill>
        <p:spPr>
          <a:xfrm>
            <a:off x="152400" y="3429000"/>
            <a:ext cx="4800600" cy="1661746"/>
          </a:xfrm>
          <a:prstGeom prst="rect">
            <a:avLst/>
          </a:prstGeom>
        </p:spPr>
      </p:pic>
      <p:pic>
        <p:nvPicPr>
          <p:cNvPr id="11" name="Picture 10">
            <a:extLst>
              <a:ext uri="{FF2B5EF4-FFF2-40B4-BE49-F238E27FC236}">
                <a16:creationId xmlns:a16="http://schemas.microsoft.com/office/drawing/2014/main" id="{48DB85D2-73E2-98DD-9F7A-FD46D3BA5C0D}"/>
              </a:ext>
            </a:extLst>
          </p:cNvPr>
          <p:cNvPicPr>
            <a:picLocks noChangeAspect="1"/>
          </p:cNvPicPr>
          <p:nvPr/>
        </p:nvPicPr>
        <p:blipFill>
          <a:blip r:embed="rId3"/>
          <a:stretch>
            <a:fillRect/>
          </a:stretch>
        </p:blipFill>
        <p:spPr>
          <a:xfrm>
            <a:off x="5562600" y="2514600"/>
            <a:ext cx="6629400" cy="4360127"/>
          </a:xfrm>
          <a:prstGeom prst="rect">
            <a:avLst/>
          </a:prstGeom>
        </p:spPr>
      </p:pic>
      <p:sp>
        <p:nvSpPr>
          <p:cNvPr id="12" name="TextBox 11">
            <a:extLst>
              <a:ext uri="{FF2B5EF4-FFF2-40B4-BE49-F238E27FC236}">
                <a16:creationId xmlns:a16="http://schemas.microsoft.com/office/drawing/2014/main" id="{5BB97D55-8C0A-706A-828C-6AEE649DAB45}"/>
              </a:ext>
            </a:extLst>
          </p:cNvPr>
          <p:cNvSpPr txBox="1"/>
          <p:nvPr/>
        </p:nvSpPr>
        <p:spPr>
          <a:xfrm>
            <a:off x="7315200" y="1481435"/>
            <a:ext cx="3962400" cy="923330"/>
          </a:xfrm>
          <a:prstGeom prst="rect">
            <a:avLst/>
          </a:prstGeom>
          <a:noFill/>
        </p:spPr>
        <p:txBody>
          <a:bodyPr wrap="square" rtlCol="0">
            <a:spAutoFit/>
          </a:bodyPr>
          <a:lstStyle/>
          <a:p>
            <a:pPr marL="285750" indent="-285750">
              <a:buFont typeface="Wingdings" panose="05000000000000000000" pitchFamily="2" charset="2"/>
              <a:buChar char="Ø"/>
            </a:pPr>
            <a:r>
              <a:rPr lang="en-US" sz="1800" b="0" i="0" u="none" strike="noStrike" baseline="0" dirty="0">
                <a:latin typeface="CIDFont+F1"/>
              </a:rPr>
              <a:t>This will show the result in decision tree format after the data is fitted into the classifier.</a:t>
            </a:r>
            <a:endParaRPr lang="en-US" dirty="0"/>
          </a:p>
        </p:txBody>
      </p:sp>
    </p:spTree>
    <p:extLst>
      <p:ext uri="{BB962C8B-B14F-4D97-AF65-F5344CB8AC3E}">
        <p14:creationId xmlns:p14="http://schemas.microsoft.com/office/powerpoint/2010/main" val="4127684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b="1" i="0" u="none" strike="noStrike" baseline="0" dirty="0">
                <a:solidFill>
                  <a:srgbClr val="FF0000"/>
                </a:solidFill>
                <a:latin typeface="Times New Roman" panose="02020603050405020304" pitchFamily="18" charset="0"/>
                <a:cs typeface="Times New Roman" panose="02020603050405020304" pitchFamily="18" charset="0"/>
              </a:rPr>
              <a:t>Machine Learning -- Python Examples </a:t>
            </a:r>
          </a:p>
          <a:p>
            <a:pPr algn="just">
              <a:buAutoNum type="arabicPeriod"/>
            </a:pPr>
            <a:r>
              <a:rPr lang="en-US" sz="2800" b="1" i="0" u="none" strike="noStrike" baseline="0" dirty="0">
                <a:latin typeface="Times New Roman" panose="02020603050405020304" pitchFamily="18" charset="0"/>
                <a:cs typeface="Times New Roman" panose="02020603050405020304" pitchFamily="18" charset="0"/>
              </a:rPr>
              <a:t>Decision Trees</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 above model classifies the data according to the condition and value into correct dataset together.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It works as branching it out to reach the correct classification with decisions of yes or not.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is one of the simplest classifications in machine learning algorithms and is usually used for less complex scenarios.</a:t>
            </a: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4153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62500" lnSpcReduction="20000"/>
          </a:bodyPr>
          <a:lstStyle/>
          <a:p>
            <a:pPr marL="0" indent="0" algn="ctr">
              <a:buNone/>
            </a:pPr>
            <a:r>
              <a:rPr lang="en-US" sz="39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Recent Trend in Condition Based Maintenance: Remote sensing and cloud based monitoring and </a:t>
            </a:r>
          </a:p>
          <a:p>
            <a:pPr marL="0" indent="0" algn="ctr">
              <a:buNone/>
            </a:pPr>
            <a:endParaRPr lang="en-US" sz="39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39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recent trend in condition based monitoring and maintenance are such as:</a:t>
            </a:r>
          </a:p>
          <a:p>
            <a:pPr marL="0" indent="0">
              <a:buNone/>
            </a:pPr>
            <a:r>
              <a:rPr lang="en-US" sz="39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Digital Twins </a:t>
            </a:r>
          </a:p>
          <a:p>
            <a:pPr marL="0" indent="0">
              <a:buNone/>
            </a:pPr>
            <a:r>
              <a:rPr lang="en-US" sz="4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2. Remote sensing and monitoring</a:t>
            </a:r>
          </a:p>
          <a:p>
            <a:pPr marL="0" indent="0">
              <a:buNone/>
            </a:pPr>
            <a:r>
              <a:rPr lang="en-US" sz="4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3. IoT and</a:t>
            </a:r>
          </a:p>
          <a:p>
            <a:pPr marL="0" indent="0">
              <a:buNone/>
            </a:pPr>
            <a:r>
              <a:rPr lang="en-US" sz="4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4. Cloud computing etc.</a:t>
            </a:r>
          </a:p>
          <a:p>
            <a:pPr marL="0" indent="0">
              <a:buNone/>
            </a:pPr>
            <a:r>
              <a:rPr lang="en-US" sz="4500" i="0" u="none" strike="noStrike" baseline="0" dirty="0">
                <a:solidFill>
                  <a:schemeClr val="tx1"/>
                </a:solidFill>
                <a:latin typeface="Times New Roman" panose="02020603050405020304" pitchFamily="18" charset="0"/>
                <a:cs typeface="Times New Roman" panose="02020603050405020304" pitchFamily="18" charset="0"/>
              </a:rPr>
              <a:t>	5. </a:t>
            </a:r>
            <a:r>
              <a:rPr lang="en-US" sz="4500" i="0" u="none" strike="noStrike" baseline="0" dirty="0">
                <a:solidFill>
                  <a:srgbClr val="000000"/>
                </a:solidFill>
                <a:latin typeface="Calibri" panose="020F0502020204030204" pitchFamily="34" charset="0"/>
              </a:rPr>
              <a:t>Artificial Intelligence </a:t>
            </a:r>
            <a:endParaRPr lang="en-US" sz="45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46547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fontScale="92500" lnSpcReduction="20000"/>
          </a:bodyPr>
          <a:lstStyle/>
          <a:p>
            <a:pPr marL="0" indent="0" algn="ctr">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Commercial CMMS (Cloud/computer based maintenance management system), CMMS Architecture and Interface, Use of CMMS </a:t>
            </a:r>
          </a:p>
          <a:p>
            <a:pPr algn="just">
              <a:buFont typeface="Wingdings" panose="05000000000000000000" pitchFamily="2" charset="2"/>
              <a:buChar char="Ø"/>
            </a:pPr>
            <a:r>
              <a:rPr lang="en-US" sz="2600" dirty="0">
                <a:solidFill>
                  <a:schemeClr val="tx1"/>
                </a:solidFill>
                <a:latin typeface="Times New Roman" panose="02020603050405020304" pitchFamily="18" charset="0"/>
                <a:cs typeface="Times New Roman" panose="02020603050405020304" pitchFamily="18" charset="0"/>
              </a:rPr>
              <a:t>A Commercial Computer-Based Maintenance Management System (CMMS) is a software platform designed to streamline maintenance operations, improve asset management, and enhance overall operational efficiency.</a:t>
            </a:r>
          </a:p>
          <a:p>
            <a:pPr marL="0" indent="0" algn="just">
              <a:buNone/>
            </a:pPr>
            <a:r>
              <a:rPr lang="en-US" sz="2600" b="1" dirty="0">
                <a:solidFill>
                  <a:schemeClr val="tx1"/>
                </a:solidFill>
                <a:latin typeface="Times New Roman" panose="02020603050405020304" pitchFamily="18" charset="0"/>
                <a:cs typeface="Times New Roman" panose="02020603050405020304" pitchFamily="18" charset="0"/>
              </a:rPr>
              <a:t>Benefits of Implementing a CMMS:</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Improved Efficiency:</a:t>
            </a:r>
            <a:r>
              <a:rPr lang="en-US" dirty="0">
                <a:solidFill>
                  <a:schemeClr val="tx1"/>
                </a:solidFill>
                <a:latin typeface="Times New Roman" panose="02020603050405020304" pitchFamily="18" charset="0"/>
                <a:cs typeface="Times New Roman" panose="02020603050405020304" pitchFamily="18" charset="0"/>
              </a:rPr>
              <a:t> Streamline maintenance operations, reducing downtime and increasing productivity.</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Cost Savings:</a:t>
            </a:r>
            <a:r>
              <a:rPr lang="en-US" dirty="0">
                <a:solidFill>
                  <a:schemeClr val="tx1"/>
                </a:solidFill>
                <a:latin typeface="Times New Roman" panose="02020603050405020304" pitchFamily="18" charset="0"/>
                <a:cs typeface="Times New Roman" panose="02020603050405020304" pitchFamily="18" charset="0"/>
              </a:rPr>
              <a:t> Optimize inventory management and reduce unnecessary maintenance expenses.</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Enhanced Asset Lifespan:</a:t>
            </a:r>
            <a:r>
              <a:rPr lang="en-US" dirty="0">
                <a:solidFill>
                  <a:schemeClr val="tx1"/>
                </a:solidFill>
                <a:latin typeface="Times New Roman" panose="02020603050405020304" pitchFamily="18" charset="0"/>
                <a:cs typeface="Times New Roman" panose="02020603050405020304" pitchFamily="18" charset="0"/>
              </a:rPr>
              <a:t> Prolong the life </a:t>
            </a:r>
            <a:r>
              <a:rPr lang="en-US" b="1" dirty="0">
                <a:solidFill>
                  <a:schemeClr val="tx1"/>
                </a:solidFill>
                <a:latin typeface="Times New Roman" panose="02020603050405020304" pitchFamily="18" charset="0"/>
                <a:cs typeface="Times New Roman" panose="02020603050405020304" pitchFamily="18" charset="0"/>
              </a:rPr>
              <a:t>of</a:t>
            </a:r>
            <a:r>
              <a:rPr lang="en-US" dirty="0">
                <a:solidFill>
                  <a:schemeClr val="tx1"/>
                </a:solidFill>
                <a:latin typeface="Times New Roman" panose="02020603050405020304" pitchFamily="18" charset="0"/>
                <a:cs typeface="Times New Roman" panose="02020603050405020304" pitchFamily="18" charset="0"/>
              </a:rPr>
              <a:t> equipment through regular and predictive maintenance.</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Regulatory Compliance:</a:t>
            </a:r>
            <a:r>
              <a:rPr lang="en-US" dirty="0">
                <a:solidFill>
                  <a:schemeClr val="tx1"/>
                </a:solidFill>
                <a:latin typeface="Times New Roman" panose="02020603050405020304" pitchFamily="18" charset="0"/>
                <a:cs typeface="Times New Roman" panose="02020603050405020304" pitchFamily="18" charset="0"/>
              </a:rPr>
              <a:t> Ensure compliance with industry regulations and standards.</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Data-Driven Decisions:</a:t>
            </a:r>
            <a:r>
              <a:rPr lang="en-US" dirty="0">
                <a:solidFill>
                  <a:schemeClr val="tx1"/>
                </a:solidFill>
                <a:latin typeface="Times New Roman" panose="02020603050405020304" pitchFamily="18" charset="0"/>
                <a:cs typeface="Times New Roman" panose="02020603050405020304" pitchFamily="18" charset="0"/>
              </a:rPr>
              <a:t> Make informed decisions based on comprehensive data analysis and reporting.</a:t>
            </a:r>
          </a:p>
          <a:p>
            <a:pPr algn="just">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59269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ctr">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Commercial CMMS (Cloud/computer based maintenance management system), CMMS Architecture and Interface, Use of CMMS</a:t>
            </a:r>
          </a:p>
          <a:p>
            <a:pPr marL="0" indent="0" algn="ctr">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r>
              <a:rPr lang="en-US" b="1" dirty="0">
                <a:solidFill>
                  <a:schemeClr val="tx1"/>
                </a:solidFill>
                <a:latin typeface="Times New Roman" panose="02020603050405020304" pitchFamily="18" charset="0"/>
                <a:cs typeface="Times New Roman" panose="02020603050405020304" pitchFamily="18" charset="0"/>
              </a:rPr>
              <a:t>Popular CMMS Software:</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IBM Maximo:</a:t>
            </a:r>
            <a:r>
              <a:rPr lang="en-US" dirty="0">
                <a:solidFill>
                  <a:schemeClr val="tx1"/>
                </a:solidFill>
                <a:latin typeface="Times New Roman" panose="02020603050405020304" pitchFamily="18" charset="0"/>
                <a:cs typeface="Times New Roman" panose="02020603050405020304" pitchFamily="18" charset="0"/>
              </a:rPr>
              <a:t> Known for its extensive features and scalability.</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SAP EAM:</a:t>
            </a:r>
            <a:r>
              <a:rPr lang="en-US" dirty="0">
                <a:solidFill>
                  <a:schemeClr val="tx1"/>
                </a:solidFill>
                <a:latin typeface="Times New Roman" panose="02020603050405020304" pitchFamily="18" charset="0"/>
                <a:cs typeface="Times New Roman" panose="02020603050405020304" pitchFamily="18" charset="0"/>
              </a:rPr>
              <a:t> Part of SAP's ERP suite, offering robust asset management capabilities.</a:t>
            </a:r>
          </a:p>
          <a:p>
            <a:pPr marL="457200" indent="-457200" algn="just">
              <a:buAutoNum type="arabicPeriod"/>
            </a:pPr>
            <a:r>
              <a:rPr lang="en-US" b="1" dirty="0">
                <a:solidFill>
                  <a:schemeClr val="tx1"/>
                </a:solidFill>
                <a:latin typeface="Times New Roman" panose="02020603050405020304" pitchFamily="18" charset="0"/>
                <a:cs typeface="Times New Roman" panose="02020603050405020304" pitchFamily="18" charset="0"/>
              </a:rPr>
              <a:t>Infor EAM:</a:t>
            </a:r>
            <a:r>
              <a:rPr lang="en-US" dirty="0">
                <a:solidFill>
                  <a:schemeClr val="tx1"/>
                </a:solidFill>
                <a:latin typeface="Times New Roman" panose="02020603050405020304" pitchFamily="18" charset="0"/>
                <a:cs typeface="Times New Roman" panose="02020603050405020304" pitchFamily="18" charset="0"/>
              </a:rPr>
              <a:t> Provides advanced maintenance management and asset optimization.</a:t>
            </a:r>
          </a:p>
          <a:p>
            <a:pPr marL="457200" indent="-457200" algn="just">
              <a:buAutoNum type="arabicPeriod"/>
            </a:pPr>
            <a:r>
              <a:rPr lang="en-US" b="1" dirty="0" err="1">
                <a:solidFill>
                  <a:schemeClr val="tx1"/>
                </a:solidFill>
                <a:latin typeface="Times New Roman" panose="02020603050405020304" pitchFamily="18" charset="0"/>
                <a:cs typeface="Times New Roman" panose="02020603050405020304" pitchFamily="18" charset="0"/>
              </a:rPr>
              <a:t>UpKeep</a:t>
            </a:r>
            <a:r>
              <a:rPr lang="en-US" b="1"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User-friendly mobile-first CMMS for small to medium-sized businesses.</a:t>
            </a:r>
          </a:p>
          <a:p>
            <a:pPr marL="457200" indent="-457200" algn="just">
              <a:buAutoNum type="arabicPeriod"/>
            </a:pPr>
            <a:r>
              <a:rPr lang="en-US" b="1" dirty="0" err="1">
                <a:solidFill>
                  <a:schemeClr val="tx1"/>
                </a:solidFill>
                <a:latin typeface="Times New Roman" panose="02020603050405020304" pitchFamily="18" charset="0"/>
                <a:cs typeface="Times New Roman" panose="02020603050405020304" pitchFamily="18" charset="0"/>
              </a:rPr>
              <a:t>Fiix</a:t>
            </a:r>
            <a:r>
              <a:rPr lang="en-US" b="1"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Cloud-based CMMS with a strong focus on usability and integration.</a:t>
            </a:r>
          </a:p>
          <a:p>
            <a:pPr algn="just">
              <a:buFont typeface="Wingdings" panose="05000000000000000000" pitchFamily="2" charset="2"/>
              <a:buChar char="Ø"/>
            </a:pPr>
            <a:endParaRPr 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1672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fontScale="92500"/>
          </a:bodyPr>
          <a:lstStyle/>
          <a:p>
            <a:pPr marL="0" indent="0" algn="ctr">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CMMS Architecture and Interface, Use of CMMS</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The architecture of a Commercial Computer-Based Maintenance Management System (CMMS) typically involves several layers and components, which work together to provide a robust and scalable platform for managing maintenance operations. </a:t>
            </a:r>
          </a:p>
          <a:p>
            <a:pPr algn="just">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Here's an overview of the common architectural elements:</a:t>
            </a:r>
          </a:p>
          <a:p>
            <a:pPr algn="just">
              <a:buFont typeface="Wingdings" panose="05000000000000000000" pitchFamily="2" charset="2"/>
              <a:buChar char="Ø"/>
            </a:pPr>
            <a:endParaRPr lang="en-US"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b="1" dirty="0">
                <a:solidFill>
                  <a:schemeClr val="tx1"/>
                </a:solidFill>
                <a:latin typeface="Times New Roman" panose="02020603050405020304" pitchFamily="18" charset="0"/>
                <a:cs typeface="Times New Roman" panose="02020603050405020304" pitchFamily="18" charset="0"/>
              </a:rPr>
              <a:t>1. User Interface Layer:</a:t>
            </a:r>
            <a:endParaRPr lang="en-US" dirty="0">
              <a:solidFill>
                <a:schemeClr val="tx1"/>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Web Interface:</a:t>
            </a:r>
            <a:r>
              <a:rPr lang="en-US" dirty="0">
                <a:latin typeface="Times New Roman" panose="02020603050405020304" pitchFamily="18" charset="0"/>
                <a:cs typeface="Times New Roman" panose="02020603050405020304" pitchFamily="18" charset="0"/>
              </a:rPr>
              <a:t> Accessible via web browsers, allowing users to interact with the CMMS from any location.</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Mobile Interface:</a:t>
            </a:r>
            <a:r>
              <a:rPr lang="en-US" dirty="0">
                <a:latin typeface="Times New Roman" panose="02020603050405020304" pitchFamily="18" charset="0"/>
                <a:cs typeface="Times New Roman" panose="02020603050405020304" pitchFamily="18" charset="0"/>
              </a:rPr>
              <a:t> Mobile apps for iOS and Android, enabling on-the-go access to the system.</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Desktop Application:</a:t>
            </a:r>
            <a:r>
              <a:rPr lang="en-US" dirty="0">
                <a:latin typeface="Times New Roman" panose="02020603050405020304" pitchFamily="18" charset="0"/>
                <a:cs typeface="Times New Roman" panose="02020603050405020304" pitchFamily="18" charset="0"/>
              </a:rPr>
              <a:t> In some cases, a dedicated desktop application for offline access.</a:t>
            </a:r>
          </a:p>
          <a:p>
            <a:pPr algn="just">
              <a:buFont typeface="Wingdings" panose="05000000000000000000" pitchFamily="2" charset="2"/>
              <a:buChar char="Ø"/>
            </a:pPr>
            <a:endPar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22922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fontScale="92500" lnSpcReduction="10000"/>
          </a:bodyPr>
          <a:lstStyle/>
          <a:p>
            <a:pPr marL="0" indent="0" algn="just">
              <a:buNone/>
            </a:pPr>
            <a:r>
              <a:rPr lang="en-US" b="1" dirty="0">
                <a:solidFill>
                  <a:srgbClr val="FF0000"/>
                </a:solidFill>
                <a:latin typeface="Times New Roman" panose="02020603050405020304" pitchFamily="18" charset="0"/>
                <a:cs typeface="Times New Roman" panose="02020603050405020304" pitchFamily="18" charset="0"/>
              </a:rPr>
              <a:t>2. Application Layer:</a:t>
            </a:r>
            <a:endParaRPr lang="en-US" dirty="0">
              <a:solidFill>
                <a:srgbClr val="FF0000"/>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Core Modules:</a:t>
            </a:r>
            <a:r>
              <a:rPr lang="en-US" dirty="0">
                <a:latin typeface="Times New Roman" panose="02020603050405020304" pitchFamily="18" charset="0"/>
                <a:cs typeface="Times New Roman" panose="02020603050405020304" pitchFamily="18" charset="0"/>
              </a:rPr>
              <a:t> Includes the main functional components such as work order management, asset management, preventive maintenance, inventory management, and reporting.</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Business Logic:</a:t>
            </a:r>
            <a:r>
              <a:rPr lang="en-US" dirty="0">
                <a:latin typeface="Times New Roman" panose="02020603050405020304" pitchFamily="18" charset="0"/>
                <a:cs typeface="Times New Roman" panose="02020603050405020304" pitchFamily="18" charset="0"/>
              </a:rPr>
              <a:t> The rules and processes that govern how data is handled and manipulated within the CMMS.</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APIs:</a:t>
            </a:r>
            <a:r>
              <a:rPr lang="en-US" dirty="0">
                <a:latin typeface="Times New Roman" panose="02020603050405020304" pitchFamily="18" charset="0"/>
                <a:cs typeface="Times New Roman" panose="02020603050405020304" pitchFamily="18" charset="0"/>
              </a:rPr>
              <a:t> Application Programming Interfaces (APIs) for integration with other systems such as ERP, IoT devices, and SCADA systems.</a:t>
            </a:r>
          </a:p>
          <a:p>
            <a:pPr marL="0" indent="0" algn="just">
              <a:buNone/>
            </a:pPr>
            <a:r>
              <a:rPr lang="en-US" b="1" dirty="0">
                <a:solidFill>
                  <a:srgbClr val="FF0000"/>
                </a:solidFill>
                <a:latin typeface="Times New Roman" panose="02020603050405020304" pitchFamily="18" charset="0"/>
                <a:cs typeface="Times New Roman" panose="02020603050405020304" pitchFamily="18" charset="0"/>
              </a:rPr>
              <a:t>3. Data Layer:</a:t>
            </a:r>
            <a:endParaRPr lang="en-US" dirty="0">
              <a:solidFill>
                <a:srgbClr val="FF0000"/>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Database Management System (DBMS):</a:t>
            </a:r>
            <a:r>
              <a:rPr lang="en-US" dirty="0">
                <a:latin typeface="Times New Roman" panose="02020603050405020304" pitchFamily="18" charset="0"/>
                <a:cs typeface="Times New Roman" panose="02020603050405020304" pitchFamily="18" charset="0"/>
              </a:rPr>
              <a:t> Centralized database(s) for storing all data related to maintenance activities, assets, inventory, and more.</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Data Warehousing:</a:t>
            </a:r>
            <a:r>
              <a:rPr lang="en-US" dirty="0">
                <a:latin typeface="Times New Roman" panose="02020603050405020304" pitchFamily="18" charset="0"/>
                <a:cs typeface="Times New Roman" panose="02020603050405020304" pitchFamily="18" charset="0"/>
              </a:rPr>
              <a:t> For historical data storage and complex query processing.</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Data Security:</a:t>
            </a:r>
            <a:r>
              <a:rPr lang="en-US" dirty="0">
                <a:latin typeface="Times New Roman" panose="02020603050405020304" pitchFamily="18" charset="0"/>
                <a:cs typeface="Times New Roman" panose="02020603050405020304" pitchFamily="18" charset="0"/>
              </a:rPr>
              <a:t> Mechanisms for ensuring data integrity, confidentiality, and availability, including encryption, access controls, and backups.</a:t>
            </a:r>
          </a:p>
          <a:p>
            <a:pPr algn="just">
              <a:buFont typeface="Wingdings" panose="05000000000000000000" pitchFamily="2" charset="2"/>
              <a:buChar char="Ø"/>
            </a:pPr>
            <a:endPar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69328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fontScale="92500" lnSpcReduction="10000"/>
          </a:bodyPr>
          <a:lstStyle/>
          <a:p>
            <a:pPr marL="0" indent="0" algn="just">
              <a:buNone/>
            </a:pPr>
            <a:r>
              <a:rPr lang="en-US" b="1" dirty="0">
                <a:solidFill>
                  <a:srgbClr val="FF0000"/>
                </a:solidFill>
                <a:latin typeface="Times New Roman" panose="02020603050405020304" pitchFamily="18" charset="0"/>
                <a:cs typeface="Times New Roman" panose="02020603050405020304" pitchFamily="18" charset="0"/>
              </a:rPr>
              <a:t>4. Integration Layer:</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Middleware:</a:t>
            </a:r>
            <a:r>
              <a:rPr lang="en-US" dirty="0">
                <a:latin typeface="Times New Roman" panose="02020603050405020304" pitchFamily="18" charset="0"/>
                <a:cs typeface="Times New Roman" panose="02020603050405020304" pitchFamily="18" charset="0"/>
              </a:rPr>
              <a:t> Software that facilitates communication and data exchange between the CMMS and other enterprise systems.</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IoT Integration:</a:t>
            </a:r>
            <a:r>
              <a:rPr lang="en-US" dirty="0">
                <a:latin typeface="Times New Roman" panose="02020603050405020304" pitchFamily="18" charset="0"/>
                <a:cs typeface="Times New Roman" panose="02020603050405020304" pitchFamily="18" charset="0"/>
              </a:rPr>
              <a:t> Connects with IoT devices for real-time monitoring and data collection.</a:t>
            </a:r>
          </a:p>
          <a:p>
            <a:pPr lvl="1" algn="just">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Third-Party Integrations:</a:t>
            </a:r>
            <a:r>
              <a:rPr lang="en-US" dirty="0">
                <a:latin typeface="Times New Roman" panose="02020603050405020304" pitchFamily="18" charset="0"/>
                <a:cs typeface="Times New Roman" panose="02020603050405020304" pitchFamily="18" charset="0"/>
              </a:rPr>
              <a:t> Interfaces with third-party applications and services for extended functionality.</a:t>
            </a:r>
          </a:p>
          <a:p>
            <a:pPr marL="0" indent="0" algn="just">
              <a:buNone/>
            </a:pPr>
            <a:r>
              <a:rPr lang="en-US" b="1" dirty="0">
                <a:solidFill>
                  <a:srgbClr val="FF0000"/>
                </a:solidFill>
                <a:latin typeface="Times New Roman" panose="02020603050405020304" pitchFamily="18" charset="0"/>
                <a:cs typeface="Times New Roman" panose="02020603050405020304" pitchFamily="18" charset="0"/>
              </a:rPr>
              <a:t>5. Infrastructure Layer:</a:t>
            </a:r>
            <a:endParaRPr lang="en-US" dirty="0">
              <a:solidFill>
                <a:srgbClr val="FF0000"/>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Cloud Infrastructure:</a:t>
            </a:r>
            <a:r>
              <a:rPr lang="en-US" dirty="0">
                <a:solidFill>
                  <a:schemeClr val="tx1"/>
                </a:solidFill>
                <a:latin typeface="Times New Roman" panose="02020603050405020304" pitchFamily="18" charset="0"/>
                <a:cs typeface="Times New Roman" panose="02020603050405020304" pitchFamily="18" charset="0"/>
              </a:rPr>
              <a:t> Many modern CMMS solutions are cloud-based, offering scalability, flexibility, and remote access.</a:t>
            </a:r>
          </a:p>
          <a:p>
            <a:pPr lvl="1"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On-Premises Deployment:</a:t>
            </a:r>
            <a:r>
              <a:rPr lang="en-US" dirty="0">
                <a:solidFill>
                  <a:schemeClr val="tx1"/>
                </a:solidFill>
                <a:latin typeface="Times New Roman" panose="02020603050405020304" pitchFamily="18" charset="0"/>
                <a:cs typeface="Times New Roman" panose="02020603050405020304" pitchFamily="18" charset="0"/>
              </a:rPr>
              <a:t> For organizations that prefer or require hosting the CMMS within their own data centers.</a:t>
            </a:r>
          </a:p>
          <a:p>
            <a:pPr lvl="1" algn="just">
              <a:buFont typeface="Wingdings" panose="05000000000000000000" pitchFamily="2" charset="2"/>
              <a:buChar char="Ø"/>
            </a:pPr>
            <a:r>
              <a:rPr lang="en-US" b="1" dirty="0">
                <a:solidFill>
                  <a:schemeClr val="tx1"/>
                </a:solidFill>
                <a:latin typeface="Times New Roman" panose="02020603050405020304" pitchFamily="18" charset="0"/>
                <a:cs typeface="Times New Roman" panose="02020603050405020304" pitchFamily="18" charset="0"/>
              </a:rPr>
              <a:t>Networking:</a:t>
            </a:r>
            <a:r>
              <a:rPr lang="en-US" dirty="0">
                <a:solidFill>
                  <a:schemeClr val="tx1"/>
                </a:solidFill>
                <a:latin typeface="Times New Roman" panose="02020603050405020304" pitchFamily="18" charset="0"/>
                <a:cs typeface="Times New Roman" panose="02020603050405020304" pitchFamily="18" charset="0"/>
              </a:rPr>
              <a:t> Ensures reliable connectivity between the different layers and components of the CMMS.</a:t>
            </a:r>
          </a:p>
          <a:p>
            <a:pPr algn="just">
              <a:buFont typeface="Wingdings" panose="05000000000000000000" pitchFamily="2" charset="2"/>
              <a:buChar char="Ø"/>
            </a:pPr>
            <a:endPar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78386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dirty="0">
                <a:solidFill>
                  <a:schemeClr val="tx1"/>
                </a:solidFill>
                <a:latin typeface="Times New Roman" panose="02020603050405020304" pitchFamily="18" charset="0"/>
                <a:cs typeface="Times New Roman" panose="02020603050405020304" pitchFamily="18" charset="0"/>
              </a:rPr>
              <a:t>Example of CMMS Interface Design</a:t>
            </a:r>
            <a:endParaRPr lang="en-US" sz="2800" b="1" dirty="0">
              <a:solidFill>
                <a:schemeClr val="tx1"/>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Here is a conceptual layout of a CMMS interface:</a:t>
            </a:r>
          </a:p>
          <a:p>
            <a:pPr marL="0" indent="0" algn="just">
              <a:buNone/>
            </a:pPr>
            <a:r>
              <a:rPr lang="en-US" sz="2800" b="1" dirty="0">
                <a:solidFill>
                  <a:schemeClr val="tx1"/>
                </a:solidFill>
                <a:latin typeface="Times New Roman" panose="02020603050405020304" pitchFamily="18" charset="0"/>
                <a:cs typeface="Times New Roman" panose="02020603050405020304" pitchFamily="18" charset="0"/>
              </a:rPr>
              <a:t>1. Dashboard:</a:t>
            </a:r>
            <a:endParaRPr lang="en-US" sz="2800" dirty="0">
              <a:solidFill>
                <a:schemeClr val="tx1"/>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Top Bar:</a:t>
            </a:r>
            <a:r>
              <a:rPr lang="en-US" sz="2800" dirty="0">
                <a:latin typeface="Times New Roman" panose="02020603050405020304" pitchFamily="18" charset="0"/>
                <a:cs typeface="Times New Roman" panose="02020603050405020304" pitchFamily="18" charset="0"/>
              </a:rPr>
              <a:t> Navigation menu with links to different modules (e.g., Dashboard, Work Orders, Assets, Inventory, Reports).</a:t>
            </a:r>
          </a:p>
          <a:p>
            <a:pPr lvl="1"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Main Panel:</a:t>
            </a:r>
            <a:r>
              <a:rPr lang="en-US" sz="2800" dirty="0">
                <a:latin typeface="Times New Roman" panose="02020603050405020304" pitchFamily="18" charset="0"/>
                <a:cs typeface="Times New Roman" panose="02020603050405020304" pitchFamily="18" charset="0"/>
              </a:rPr>
              <a:t> Widgets displaying key metrics (e.g., Open Work Orders, Upcoming PMs, Asset Health).</a:t>
            </a:r>
          </a:p>
          <a:p>
            <a:pPr lvl="1"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Side Panel:</a:t>
            </a:r>
            <a:r>
              <a:rPr lang="en-US" sz="2800" dirty="0">
                <a:latin typeface="Times New Roman" panose="02020603050405020304" pitchFamily="18" charset="0"/>
                <a:cs typeface="Times New Roman" panose="02020603050405020304" pitchFamily="18" charset="0"/>
              </a:rPr>
              <a:t> Alerts and notifications for critical issues.</a:t>
            </a:r>
          </a:p>
          <a:p>
            <a:pPr algn="just">
              <a:buFont typeface="Wingdings" panose="05000000000000000000" pitchFamily="2" charset="2"/>
              <a:buChar char="Ø"/>
            </a:pP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45737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a:bodyPr>
          <a:lstStyle/>
          <a:p>
            <a:pPr marL="0" indent="0" algn="just">
              <a:buNone/>
            </a:pPr>
            <a:r>
              <a:rPr lang="en-US" sz="2800" dirty="0">
                <a:solidFill>
                  <a:schemeClr val="tx1"/>
                </a:solidFill>
                <a:latin typeface="Times New Roman" panose="02020603050405020304" pitchFamily="18" charset="0"/>
                <a:cs typeface="Times New Roman" panose="02020603050405020304" pitchFamily="18" charset="0"/>
              </a:rPr>
              <a:t>Let us understand the CMMS more here:</a:t>
            </a:r>
          </a:p>
          <a:p>
            <a:pPr marL="0" indent="0" algn="just">
              <a:buNone/>
            </a:pPr>
            <a:r>
              <a:rPr lang="en-US" sz="2800" dirty="0">
                <a:latin typeface="Times New Roman" panose="02020603050405020304" pitchFamily="18" charset="0"/>
                <a:cs typeface="Times New Roman" panose="02020603050405020304" pitchFamily="18" charset="0"/>
                <a:hlinkClick r:id="rId2"/>
              </a:rPr>
              <a:t>https://www.youtube.com/watch?v=5oHF1PDbWDE</a:t>
            </a:r>
            <a:endParaRPr lang="en-US" sz="28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76130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
        <p:nvSpPr>
          <p:cNvPr id="6" name="TextBox 5">
            <a:extLst>
              <a:ext uri="{FF2B5EF4-FFF2-40B4-BE49-F238E27FC236}">
                <a16:creationId xmlns:a16="http://schemas.microsoft.com/office/drawing/2014/main" id="{FF417AD1-083E-FEC5-C7D3-F5ED6139CDEA}"/>
              </a:ext>
            </a:extLst>
          </p:cNvPr>
          <p:cNvSpPr txBox="1"/>
          <p:nvPr/>
        </p:nvSpPr>
        <p:spPr>
          <a:xfrm>
            <a:off x="26504" y="1447800"/>
            <a:ext cx="12165496"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References:</a:t>
            </a:r>
          </a:p>
        </p:txBody>
      </p:sp>
      <p:pic>
        <p:nvPicPr>
          <p:cNvPr id="2" name="Picture 1">
            <a:extLst>
              <a:ext uri="{FF2B5EF4-FFF2-40B4-BE49-F238E27FC236}">
                <a16:creationId xmlns:a16="http://schemas.microsoft.com/office/drawing/2014/main" id="{1988D151-FDA8-C1A6-3568-107F4657E945}"/>
              </a:ext>
            </a:extLst>
          </p:cNvPr>
          <p:cNvPicPr>
            <a:picLocks noChangeAspect="1"/>
          </p:cNvPicPr>
          <p:nvPr/>
        </p:nvPicPr>
        <p:blipFill>
          <a:blip r:embed="rId3"/>
          <a:stretch>
            <a:fillRect/>
          </a:stretch>
        </p:blipFill>
        <p:spPr>
          <a:xfrm>
            <a:off x="152400" y="1971020"/>
            <a:ext cx="9205424" cy="4809297"/>
          </a:xfrm>
          <a:prstGeom prst="rect">
            <a:avLst/>
          </a:prstGeom>
        </p:spPr>
      </p:pic>
    </p:spTree>
    <p:extLst>
      <p:ext uri="{BB962C8B-B14F-4D97-AF65-F5344CB8AC3E}">
        <p14:creationId xmlns:p14="http://schemas.microsoft.com/office/powerpoint/2010/main" val="3751428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85000" lnSpcReduction="10000"/>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 Digital Twins </a:t>
            </a:r>
          </a:p>
          <a:p>
            <a:pPr algn="just">
              <a:buFont typeface="Wingdings" panose="05000000000000000000" pitchFamily="2" charset="2"/>
              <a:buChar char="Ø"/>
            </a:pPr>
            <a:r>
              <a:rPr lang="en-US" sz="2800" b="0" i="0" u="none" strike="noStrike" baseline="0" dirty="0">
                <a:solidFill>
                  <a:srgbClr val="000000"/>
                </a:solidFill>
                <a:latin typeface="Times New Roman" panose="02020603050405020304" pitchFamily="18" charset="0"/>
                <a:cs typeface="Times New Roman" panose="02020603050405020304" pitchFamily="18" charset="0"/>
              </a:rPr>
              <a:t>Is an integrated multi-physics, multiscale, probabilistic simulation of a system that uses the best physical models, sensors, fleet history, etc., to simulate the life of its corresponding physical twin by (by National Aeronautical Space Administration (NASA))</a:t>
            </a:r>
          </a:p>
          <a:p>
            <a:pPr algn="just">
              <a:buFont typeface="Wingdings" panose="05000000000000000000" pitchFamily="2" charset="2"/>
              <a:buChar char="Ø"/>
            </a:pPr>
            <a:r>
              <a:rPr lang="en-US" sz="2800" b="0" i="0" u="none" strike="noStrike" baseline="0" dirty="0">
                <a:solidFill>
                  <a:srgbClr val="000000"/>
                </a:solidFill>
                <a:latin typeface="Times New Roman" panose="02020603050405020304" pitchFamily="18" charset="0"/>
                <a:cs typeface="Times New Roman" panose="02020603050405020304" pitchFamily="18" charset="0"/>
              </a:rPr>
              <a:t>Chen, defined as a computerized model of a physical system that mirrors its functional features. </a:t>
            </a:r>
          </a:p>
          <a:p>
            <a:pPr algn="just">
              <a:buFont typeface="Wingdings" panose="05000000000000000000" pitchFamily="2" charset="2"/>
              <a:buChar char="Ø"/>
            </a:pPr>
            <a:r>
              <a:rPr lang="en-US" sz="2800" b="0" i="0" u="none" strike="noStrike" baseline="0" dirty="0">
                <a:solidFill>
                  <a:srgbClr val="000000"/>
                </a:solidFill>
                <a:latin typeface="Times New Roman" panose="02020603050405020304" pitchFamily="18" charset="0"/>
                <a:cs typeface="Times New Roman" panose="02020603050405020304" pitchFamily="18" charset="0"/>
              </a:rPr>
              <a:t>Zheng et al. said that DT is a virtual information set that describes actual physical assets. </a:t>
            </a:r>
          </a:p>
          <a:p>
            <a:pPr algn="just">
              <a:buFont typeface="Wingdings" panose="05000000000000000000" pitchFamily="2" charset="2"/>
              <a:buChar char="Ø"/>
            </a:pPr>
            <a:r>
              <a:rPr lang="en-US" sz="2800" b="0" i="0" u="none" strike="noStrike" baseline="0" dirty="0">
                <a:solidFill>
                  <a:srgbClr val="000000"/>
                </a:solidFill>
                <a:latin typeface="Times New Roman" panose="02020603050405020304" pitchFamily="18" charset="0"/>
                <a:cs typeface="Times New Roman" panose="02020603050405020304" pitchFamily="18" charset="0"/>
              </a:rPr>
              <a:t>Mandi, defined DT as a virtual instance of a physical system (twin) continually updated with the latter's performance, maintenance, and health status data throughout the physical system's life cycle. </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483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lnSpcReduction="10000"/>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 Digital Twins </a:t>
            </a:r>
          </a:p>
          <a:p>
            <a:pPr algn="just">
              <a:buFont typeface="Wingdings" panose="05000000000000000000" pitchFamily="2" charset="2"/>
              <a:buChar char="Ø"/>
            </a:pPr>
            <a:r>
              <a:rPr lang="en-US" sz="2800" b="0" i="0" u="none" strike="noStrike" baseline="0" dirty="0">
                <a:solidFill>
                  <a:srgbClr val="000000"/>
                </a:solidFill>
                <a:latin typeface="Times New Roman" panose="02020603050405020304" pitchFamily="18" charset="0"/>
                <a:cs typeface="Times New Roman" panose="02020603050405020304" pitchFamily="18" charset="0"/>
              </a:rPr>
              <a:t>DTs' also known as computational mega-models, mirror systems, or avatars, can be defined as a digital representation of a physical object, process, or service. A DT can be a digital replica of an object in the physical world, such as a jet engine or wind farm, or even larger items such as buildings or even whole cities. As well as physical assets, the DT technology can replicate processes to collect data to predict how they will perform. </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a:p>
            <a:pPr algn="just">
              <a:buFont typeface="Wingdings" panose="05000000000000000000" pitchFamily="2" charset="2"/>
              <a:buChar char="Ø"/>
            </a:pPr>
            <a:r>
              <a:rPr lang="en-US" sz="2800" b="0" i="0" u="none" strike="noStrike" baseline="0" dirty="0">
                <a:solidFill>
                  <a:srgbClr val="000000"/>
                </a:solidFill>
                <a:latin typeface="Times New Roman" panose="02020603050405020304" pitchFamily="18" charset="0"/>
                <a:cs typeface="Times New Roman" panose="02020603050405020304" pitchFamily="18" charset="0"/>
              </a:rPr>
              <a:t>A DT is, in essence, a computer program that uses real-world data to create simulations that can predict how a product or process will perform. These programs can integrate the IoT, artificial intelligence, and software analytics to enhance the output. </a:t>
            </a:r>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2463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D3F36E97-0E6F-2643-8A56-0D8D7CAF112D}"/>
              </a:ext>
            </a:extLst>
          </p:cNvPr>
          <p:cNvPicPr>
            <a:picLocks noChangeAspect="1"/>
          </p:cNvPicPr>
          <p:nvPr/>
        </p:nvPicPr>
        <p:blipFill>
          <a:blip r:embed="rId2"/>
          <a:stretch>
            <a:fillRect/>
          </a:stretch>
        </p:blipFill>
        <p:spPr>
          <a:xfrm>
            <a:off x="2340451" y="1248470"/>
            <a:ext cx="6827486" cy="4161729"/>
          </a:xfrm>
          <a:prstGeom prst="rect">
            <a:avLst/>
          </a:prstGeom>
        </p:spPr>
      </p:pic>
      <p:sp>
        <p:nvSpPr>
          <p:cNvPr id="8" name="TextBox 7">
            <a:extLst>
              <a:ext uri="{FF2B5EF4-FFF2-40B4-BE49-F238E27FC236}">
                <a16:creationId xmlns:a16="http://schemas.microsoft.com/office/drawing/2014/main" id="{7BEFE3FA-A826-8E17-6AAF-6CB7FE28353B}"/>
              </a:ext>
            </a:extLst>
          </p:cNvPr>
          <p:cNvSpPr txBox="1"/>
          <p:nvPr/>
        </p:nvSpPr>
        <p:spPr>
          <a:xfrm>
            <a:off x="5092808" y="5433389"/>
            <a:ext cx="2006383" cy="369332"/>
          </a:xfrm>
          <a:prstGeom prst="rect">
            <a:avLst/>
          </a:prstGeom>
          <a:noFill/>
        </p:spPr>
        <p:txBody>
          <a:bodyPr wrap="none" rtlCol="0">
            <a:spAutoFit/>
          </a:bodyPr>
          <a:lstStyle/>
          <a:p>
            <a:r>
              <a:rPr lang="en-US" dirty="0"/>
              <a:t>Figure 1: DT system</a:t>
            </a:r>
          </a:p>
        </p:txBody>
      </p:sp>
    </p:spTree>
    <p:extLst>
      <p:ext uri="{BB962C8B-B14F-4D97-AF65-F5344CB8AC3E}">
        <p14:creationId xmlns:p14="http://schemas.microsoft.com/office/powerpoint/2010/main" val="73128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BEFE3FA-A826-8E17-6AAF-6CB7FE28353B}"/>
              </a:ext>
            </a:extLst>
          </p:cNvPr>
          <p:cNvSpPr txBox="1"/>
          <p:nvPr/>
        </p:nvSpPr>
        <p:spPr>
          <a:xfrm>
            <a:off x="5092808" y="5433389"/>
            <a:ext cx="2507418" cy="369332"/>
          </a:xfrm>
          <a:prstGeom prst="rect">
            <a:avLst/>
          </a:prstGeom>
          <a:noFill/>
        </p:spPr>
        <p:txBody>
          <a:bodyPr wrap="none" rtlCol="0">
            <a:spAutoFit/>
          </a:bodyPr>
          <a:lstStyle/>
          <a:p>
            <a:r>
              <a:rPr lang="en-US" dirty="0"/>
              <a:t>Figure 2: DT Applications</a:t>
            </a:r>
          </a:p>
        </p:txBody>
      </p:sp>
      <p:pic>
        <p:nvPicPr>
          <p:cNvPr id="4" name="Picture 3">
            <a:extLst>
              <a:ext uri="{FF2B5EF4-FFF2-40B4-BE49-F238E27FC236}">
                <a16:creationId xmlns:a16="http://schemas.microsoft.com/office/drawing/2014/main" id="{625C6AE5-4328-BB11-3AF2-17949231FA3D}"/>
              </a:ext>
            </a:extLst>
          </p:cNvPr>
          <p:cNvPicPr>
            <a:picLocks noChangeAspect="1"/>
          </p:cNvPicPr>
          <p:nvPr/>
        </p:nvPicPr>
        <p:blipFill>
          <a:blip r:embed="rId2"/>
          <a:stretch>
            <a:fillRect/>
          </a:stretch>
        </p:blipFill>
        <p:spPr>
          <a:xfrm>
            <a:off x="1143000" y="1225280"/>
            <a:ext cx="10635947" cy="4066686"/>
          </a:xfrm>
          <a:prstGeom prst="rect">
            <a:avLst/>
          </a:prstGeom>
        </p:spPr>
      </p:pic>
    </p:spTree>
    <p:extLst>
      <p:ext uri="{BB962C8B-B14F-4D97-AF65-F5344CB8AC3E}">
        <p14:creationId xmlns:p14="http://schemas.microsoft.com/office/powerpoint/2010/main" val="4074695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5486400" cy="4571999"/>
          </a:xfrm>
        </p:spPr>
        <p:txBody>
          <a:bodyPr>
            <a:normAutofit fontScale="77500" lnSpcReduction="20000"/>
          </a:bodyPr>
          <a:lstStyle/>
          <a:p>
            <a:pPr marL="0" indent="0" algn="just">
              <a:buNone/>
            </a:pP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Remote Sensing and Monitoring</a:t>
            </a:r>
          </a:p>
          <a:p>
            <a:pPr algn="just">
              <a:buFont typeface="Wingdings" panose="05000000000000000000" pitchFamily="2" charset="2"/>
              <a:buChar char="Ø"/>
            </a:pPr>
            <a:r>
              <a:rPr lang="en-US" sz="3000" b="0" i="0" u="none" strike="noStrike" baseline="0" dirty="0">
                <a:latin typeface="Times New Roman" panose="02020603050405020304" pitchFamily="18" charset="0"/>
                <a:cs typeface="Times New Roman" panose="02020603050405020304" pitchFamily="18" charset="0"/>
              </a:rPr>
              <a:t>With the recent advancements in information technology, industries are moving towards predictive and proactive maintenance from periodic and reactive maintenance. </a:t>
            </a:r>
          </a:p>
          <a:p>
            <a:pPr algn="just">
              <a:buFont typeface="Wingdings" panose="05000000000000000000" pitchFamily="2" charset="2"/>
              <a:buChar char="Ø"/>
            </a:pPr>
            <a:r>
              <a:rPr lang="en-US" sz="3000" b="0" i="0" u="none" strike="noStrike" baseline="0" dirty="0">
                <a:latin typeface="Times New Roman" panose="02020603050405020304" pitchFamily="18" charset="0"/>
                <a:cs typeface="Times New Roman" panose="02020603050405020304" pitchFamily="18" charset="0"/>
              </a:rPr>
              <a:t>Different stages of maintenance phases for industrial equipment is shown in Figure 3.</a:t>
            </a:r>
            <a:r>
              <a:rPr lang="en-US" sz="3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30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3000" b="0" i="0" u="none" strike="noStrike" baseline="0" dirty="0">
                <a:latin typeface="Times New Roman" panose="02020603050405020304" pitchFamily="18" charset="0"/>
                <a:cs typeface="Times New Roman" panose="02020603050405020304" pitchFamily="18" charset="0"/>
              </a:rPr>
              <a:t>This helped monitor the electrical equipment in real-time and gather data from the equipment to develop algorithms for fault prediction.</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8916CFB-8833-E5F6-827D-252BD990605F}"/>
              </a:ext>
            </a:extLst>
          </p:cNvPr>
          <p:cNvPicPr>
            <a:picLocks noChangeAspect="1"/>
          </p:cNvPicPr>
          <p:nvPr/>
        </p:nvPicPr>
        <p:blipFill>
          <a:blip r:embed="rId2"/>
          <a:stretch>
            <a:fillRect/>
          </a:stretch>
        </p:blipFill>
        <p:spPr>
          <a:xfrm>
            <a:off x="5486400" y="1225280"/>
            <a:ext cx="6705600" cy="3936451"/>
          </a:xfrm>
          <a:prstGeom prst="rect">
            <a:avLst/>
          </a:prstGeom>
        </p:spPr>
      </p:pic>
      <p:sp>
        <p:nvSpPr>
          <p:cNvPr id="6" name="TextBox 5">
            <a:extLst>
              <a:ext uri="{FF2B5EF4-FFF2-40B4-BE49-F238E27FC236}">
                <a16:creationId xmlns:a16="http://schemas.microsoft.com/office/drawing/2014/main" id="{B59DB0F3-6104-8BB2-C68A-6184D32ACC41}"/>
              </a:ext>
            </a:extLst>
          </p:cNvPr>
          <p:cNvSpPr txBox="1"/>
          <p:nvPr/>
        </p:nvSpPr>
        <p:spPr>
          <a:xfrm>
            <a:off x="6477000" y="5387877"/>
            <a:ext cx="5224059" cy="369332"/>
          </a:xfrm>
          <a:prstGeom prst="rect">
            <a:avLst/>
          </a:prstGeom>
          <a:noFill/>
        </p:spPr>
        <p:txBody>
          <a:bodyPr wrap="none" rtlCol="0">
            <a:spAutoFit/>
          </a:bodyPr>
          <a:lstStyle/>
          <a:p>
            <a:r>
              <a:rPr lang="en-US" dirty="0"/>
              <a:t>Figure 3: </a:t>
            </a:r>
            <a:r>
              <a:rPr lang="en-US" sz="1800" b="0" i="0" u="none" strike="noStrike" baseline="0" dirty="0">
                <a:latin typeface="CIDFont+F2"/>
              </a:rPr>
              <a:t>Maintenance phases of electrical equipment</a:t>
            </a:r>
            <a:endParaRPr lang="en-US" dirty="0"/>
          </a:p>
        </p:txBody>
      </p:sp>
    </p:spTree>
    <p:extLst>
      <p:ext uri="{BB962C8B-B14F-4D97-AF65-F5344CB8AC3E}">
        <p14:creationId xmlns:p14="http://schemas.microsoft.com/office/powerpoint/2010/main" val="3127289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2000" cy="4571999"/>
          </a:xfrm>
        </p:spPr>
        <p:txBody>
          <a:bodyPr>
            <a:normAutofit fontScale="92500" lnSpcReduction="20000"/>
          </a:bodyPr>
          <a:lstStyle/>
          <a:p>
            <a:pPr marL="0" indent="0" algn="just">
              <a:buNone/>
            </a:pP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Remote Sensing and Monitoring </a:t>
            </a:r>
            <a:r>
              <a:rPr lang="en-US" sz="3300" b="1"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Cont</a:t>
            </a:r>
            <a:r>
              <a:rPr lang="en-US" sz="33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This combination of information technology with electrical devices changed the landscape of </a:t>
            </a:r>
            <a:r>
              <a:rPr lang="en-US" sz="2800" b="1" i="0" u="none" strike="noStrike" baseline="0" dirty="0">
                <a:latin typeface="Times New Roman" panose="02020603050405020304" pitchFamily="18" charset="0"/>
                <a:cs typeface="Times New Roman" panose="02020603050405020304" pitchFamily="18" charset="0"/>
              </a:rPr>
              <a:t>fault detection </a:t>
            </a:r>
            <a:r>
              <a:rPr lang="en-US" sz="2800" b="0" i="0" u="none" strike="noStrike" baseline="0" dirty="0">
                <a:latin typeface="Times New Roman" panose="02020603050405020304" pitchFamily="18" charset="0"/>
                <a:cs typeface="Times New Roman" panose="02020603050405020304" pitchFamily="18" charset="0"/>
              </a:rPr>
              <a:t>and prediction in electrical machines</a:t>
            </a:r>
            <a:r>
              <a:rPr lang="en-US" sz="2800" b="1" i="0" u="none" strike="noStrike" baseline="0"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 implementation of smart devices for industrial applications has further streamlined the industrial process and made it easier for end users to determine the issues with the monitored electrical equipment if any.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These smart devices can communicate with each other and implement logical decisions based on incoming data.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 setup of these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smart devices over a network (e.g. the internet) is termed as Internet of Things (IoT).</a:t>
            </a:r>
            <a:r>
              <a:rPr lang="en-US" sz="2800" b="0" i="0" u="none" strike="noStrike" baseline="0" dirty="0">
                <a:solidFill>
                  <a:srgbClr val="FF0000"/>
                </a:solidFill>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sz="2800" b="0" i="0" u="none" strike="noStrike" baseline="0" dirty="0">
                <a:latin typeface="Times New Roman" panose="02020603050405020304" pitchFamily="18" charset="0"/>
                <a:cs typeface="Times New Roman" panose="02020603050405020304" pitchFamily="18" charset="0"/>
              </a:rPr>
              <a:t>The monitoring of electrical equipment with the help of </a:t>
            </a:r>
            <a:r>
              <a:rPr lang="en-US" sz="2800" b="1" i="0" u="none" strike="noStrike" baseline="0" dirty="0">
                <a:latin typeface="Times New Roman" panose="02020603050405020304" pitchFamily="18" charset="0"/>
                <a:cs typeface="Times New Roman" panose="02020603050405020304" pitchFamily="18" charset="0"/>
              </a:rPr>
              <a:t>IoT and cloud in real-time </a:t>
            </a:r>
            <a:r>
              <a:rPr lang="en-US" sz="2800" b="0" i="0" u="none" strike="noStrike" baseline="0" dirty="0">
                <a:latin typeface="Times New Roman" panose="02020603050405020304" pitchFamily="18" charset="0"/>
                <a:cs typeface="Times New Roman" panose="02020603050405020304" pitchFamily="18" charset="0"/>
              </a:rPr>
              <a:t>is usually known as </a:t>
            </a:r>
            <a:r>
              <a:rPr lang="en-US" sz="2800" b="1" i="0" u="none" strike="noStrike" baseline="0" dirty="0">
                <a:solidFill>
                  <a:srgbClr val="FF0000"/>
                </a:solidFill>
                <a:latin typeface="Times New Roman" panose="02020603050405020304" pitchFamily="18" charset="0"/>
                <a:cs typeface="Times New Roman" panose="02020603050405020304" pitchFamily="18" charset="0"/>
              </a:rPr>
              <a:t>Remote Sensing or Monitoring.</a:t>
            </a:r>
            <a:endPar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0753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9210</TotalTime>
  <Words>2951</Words>
  <Application>Microsoft Office PowerPoint</Application>
  <PresentationFormat>Widescreen</PresentationFormat>
  <Paragraphs>209</Paragraphs>
  <Slides>37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CIDFont+F1</vt:lpstr>
      <vt:lpstr>CIDFont+F2</vt:lpstr>
      <vt:lpstr>Times New Roman</vt:lpstr>
      <vt:lpstr>Wingdings</vt:lpstr>
      <vt:lpstr>Office Theme</vt:lpstr>
      <vt:lpstr>Unit 5:  Condition Monitoring and Condition Based Maintenance (10L + 5P hours)  </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As learners, we must put more of an emphasis on LISTENING than on working alone!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Capacity Enhancement in Electrical Equipment Condition Monitoring and Fault Diagnostics</dc:title>
  <dc:creator>Dell</dc:creator>
  <cp:lastModifiedBy>Aita Bahadur Subba</cp:lastModifiedBy>
  <cp:revision>94</cp:revision>
  <dcterms:created xsi:type="dcterms:W3CDTF">2006-08-16T00:00:00Z</dcterms:created>
  <dcterms:modified xsi:type="dcterms:W3CDTF">2024-07-12T05:42:14Z</dcterms:modified>
</cp:coreProperties>
</file>